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</p:sldMasterIdLst>
  <p:notesMasterIdLst>
    <p:notesMasterId r:id="rId64"/>
  </p:notesMasterIdLst>
  <p:handoutMasterIdLst>
    <p:handoutMasterId r:id="rId65"/>
  </p:handoutMasterIdLst>
  <p:sldIdLst>
    <p:sldId id="256" r:id="rId2"/>
    <p:sldId id="361" r:id="rId3"/>
    <p:sldId id="362" r:id="rId4"/>
    <p:sldId id="366" r:id="rId5"/>
    <p:sldId id="388" r:id="rId6"/>
    <p:sldId id="390" r:id="rId7"/>
    <p:sldId id="422" r:id="rId8"/>
    <p:sldId id="369" r:id="rId9"/>
    <p:sldId id="262" r:id="rId10"/>
    <p:sldId id="263" r:id="rId11"/>
    <p:sldId id="359" r:id="rId12"/>
    <p:sldId id="360" r:id="rId13"/>
    <p:sldId id="355" r:id="rId14"/>
    <p:sldId id="411" r:id="rId15"/>
    <p:sldId id="442" r:id="rId16"/>
    <p:sldId id="383" r:id="rId17"/>
    <p:sldId id="412" r:id="rId18"/>
    <p:sldId id="413" r:id="rId19"/>
    <p:sldId id="351" r:id="rId20"/>
    <p:sldId id="408" r:id="rId21"/>
    <p:sldId id="409" r:id="rId22"/>
    <p:sldId id="410" r:id="rId23"/>
    <p:sldId id="346" r:id="rId24"/>
    <p:sldId id="424" r:id="rId25"/>
    <p:sldId id="423" r:id="rId26"/>
    <p:sldId id="340" r:id="rId27"/>
    <p:sldId id="344" r:id="rId28"/>
    <p:sldId id="387" r:id="rId29"/>
    <p:sldId id="396" r:id="rId30"/>
    <p:sldId id="441" r:id="rId31"/>
    <p:sldId id="436" r:id="rId32"/>
    <p:sldId id="389" r:id="rId33"/>
    <p:sldId id="392" r:id="rId34"/>
    <p:sldId id="393" r:id="rId35"/>
    <p:sldId id="394" r:id="rId36"/>
    <p:sldId id="395" r:id="rId37"/>
    <p:sldId id="399" r:id="rId38"/>
    <p:sldId id="402" r:id="rId39"/>
    <p:sldId id="401" r:id="rId40"/>
    <p:sldId id="403" r:id="rId41"/>
    <p:sldId id="425" r:id="rId42"/>
    <p:sldId id="404" r:id="rId43"/>
    <p:sldId id="418" r:id="rId44"/>
    <p:sldId id="405" r:id="rId45"/>
    <p:sldId id="407" r:id="rId46"/>
    <p:sldId id="427" r:id="rId47"/>
    <p:sldId id="406" r:id="rId48"/>
    <p:sldId id="419" r:id="rId49"/>
    <p:sldId id="420" r:id="rId50"/>
    <p:sldId id="428" r:id="rId51"/>
    <p:sldId id="429" r:id="rId52"/>
    <p:sldId id="431" r:id="rId53"/>
    <p:sldId id="432" r:id="rId54"/>
    <p:sldId id="417" r:id="rId55"/>
    <p:sldId id="433" r:id="rId56"/>
    <p:sldId id="434" r:id="rId57"/>
    <p:sldId id="416" r:id="rId58"/>
    <p:sldId id="415" r:id="rId59"/>
    <p:sldId id="438" r:id="rId60"/>
    <p:sldId id="435" r:id="rId61"/>
    <p:sldId id="439" r:id="rId62"/>
    <p:sldId id="440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6"/>
    </p:embeddedFont>
    <p:embeddedFont>
      <p:font typeface="IBM Plex Sans" panose="020B0503050203000203" pitchFamily="34" charset="0"/>
      <p:regular r:id="rId67"/>
      <p:bold r:id="rId68"/>
      <p:italic r:id="rId69"/>
      <p:boldItalic r:id="rId70"/>
    </p:embeddedFont>
    <p:embeddedFont>
      <p:font typeface="IBM Plex Sans Medium" panose="020B0603050203000203" pitchFamily="34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Poppins" panose="00000500000000000000" pitchFamily="50" charset="0"/>
      <p:regular r:id="rId79"/>
      <p:bold r:id="rId80"/>
      <p:italic r:id="rId81"/>
      <p:boldItalic r:id="rId82"/>
    </p:embeddedFont>
    <p:embeddedFont>
      <p:font typeface="Roboto" panose="02000000000000000000" pitchFamily="2" charset="0"/>
      <p:regular r:id="rId83"/>
      <p:bold r:id="rId84"/>
      <p:italic r:id="rId85"/>
      <p:boldItalic r:id="rId86"/>
    </p:embeddedFont>
    <p:embeddedFont>
      <p:font typeface="Roboto Condensed Light" panose="02000000000000000000" pitchFamily="2" charset="0"/>
      <p:regular r:id="rId87"/>
      <p: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F908DBE-A150-4C22-83D4-1D730732D417}">
          <p14:sldIdLst>
            <p14:sldId id="256"/>
            <p14:sldId id="361"/>
            <p14:sldId id="362"/>
            <p14:sldId id="366"/>
            <p14:sldId id="388"/>
            <p14:sldId id="390"/>
            <p14:sldId id="422"/>
            <p14:sldId id="369"/>
            <p14:sldId id="262"/>
            <p14:sldId id="263"/>
            <p14:sldId id="359"/>
            <p14:sldId id="360"/>
            <p14:sldId id="355"/>
            <p14:sldId id="411"/>
            <p14:sldId id="442"/>
            <p14:sldId id="383"/>
            <p14:sldId id="412"/>
            <p14:sldId id="413"/>
            <p14:sldId id="351"/>
            <p14:sldId id="408"/>
            <p14:sldId id="409"/>
            <p14:sldId id="410"/>
            <p14:sldId id="346"/>
            <p14:sldId id="424"/>
            <p14:sldId id="423"/>
            <p14:sldId id="340"/>
            <p14:sldId id="344"/>
            <p14:sldId id="387"/>
            <p14:sldId id="396"/>
            <p14:sldId id="441"/>
            <p14:sldId id="436"/>
            <p14:sldId id="389"/>
            <p14:sldId id="392"/>
            <p14:sldId id="393"/>
            <p14:sldId id="394"/>
            <p14:sldId id="395"/>
            <p14:sldId id="399"/>
            <p14:sldId id="402"/>
            <p14:sldId id="401"/>
            <p14:sldId id="403"/>
            <p14:sldId id="425"/>
            <p14:sldId id="404"/>
            <p14:sldId id="418"/>
            <p14:sldId id="405"/>
            <p14:sldId id="407"/>
            <p14:sldId id="427"/>
            <p14:sldId id="406"/>
            <p14:sldId id="419"/>
            <p14:sldId id="420"/>
            <p14:sldId id="428"/>
            <p14:sldId id="429"/>
            <p14:sldId id="431"/>
            <p14:sldId id="432"/>
            <p14:sldId id="417"/>
            <p14:sldId id="433"/>
            <p14:sldId id="434"/>
            <p14:sldId id="416"/>
            <p14:sldId id="415"/>
            <p14:sldId id="438"/>
            <p14:sldId id="435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42146-2DD9-4225-9607-FFECBCFBF757}" v="3" dt="2023-12-19T08:48:37.184"/>
    <p1510:client id="{5EDEF809-07C2-4AE4-86BE-5BD24A72133B}" v="1014" dt="2023-12-19T11:02:31.390"/>
    <p1510:client id="{8B9D3A1A-14D1-41BC-BC6C-C7672607D964}" v="307" dt="2023-12-19T09:44:46.315"/>
  </p1510:revLst>
</p1510:revInfo>
</file>

<file path=ppt/tableStyles.xml><?xml version="1.0" encoding="utf-8"?>
<a:tblStyleLst xmlns:a="http://schemas.openxmlformats.org/drawingml/2006/main" def="{CAC78BB2-6CD1-4A66-9CEA-7B53ED3B18E0}">
  <a:tblStyle styleId="{CAC78BB2-6CD1-4A66-9CEA-7B53ED3B1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72" autoAdjust="0"/>
  </p:normalViewPr>
  <p:slideViewPr>
    <p:cSldViewPr snapToGrid="0">
      <p:cViewPr varScale="1">
        <p:scale>
          <a:sx n="61" d="100"/>
          <a:sy n="61" d="100"/>
        </p:scale>
        <p:origin x="43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5D6F60-3962-BE6B-3A21-0A01DAC37E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10DE7F-7CB0-264A-4BA9-BAF7EA490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3929-49C4-4475-9B1B-996D035FD964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0F84-670C-8B0A-8615-A0F1EECC12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3A006-74AA-850C-21D2-58C59EBC21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A7684-8FE5-4AE3-90DF-BF9AF874C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915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97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6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50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3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85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08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40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894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00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18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87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7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98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5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172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97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57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67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79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36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2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89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1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439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549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307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23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733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954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41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53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87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668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89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739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194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182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177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08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71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4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98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900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085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08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696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737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7331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8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46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11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7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49" r:id="rId3"/>
    <p:sldLayoutId id="2147483650" r:id="rId4"/>
    <p:sldLayoutId id="2147483660" r:id="rId5"/>
    <p:sldLayoutId id="2147483661" r:id="rId6"/>
    <p:sldLayoutId id="2147483698" r:id="rId7"/>
    <p:sldLayoutId id="2147483699" r:id="rId8"/>
    <p:sldLayoutId id="2147483700" r:id="rId9"/>
    <p:sldLayoutId id="214748370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ivekrathi055/sentiment-analysis-on-financial-tweets/data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vekrathi055/sentiment-analysis-on-financial-tweets/data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457658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600"/>
              <a:t>Sentiment Analysis pada Data </a:t>
            </a:r>
            <a:r>
              <a:rPr lang="en-US" sz="3600" i="1" dirty="0"/>
              <a:t>Financial News</a:t>
            </a:r>
            <a:endParaRPr lang="en-US" sz="3600"/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Anggota: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 Arti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Indah Fitrialita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Muhammad Ridho</a:t>
            </a:r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92837" y="179413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Large Language Model </a:t>
            </a:r>
            <a:endParaRPr sz="24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533999" y="4599321"/>
            <a:ext cx="7857876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sz="1400" i="1"/>
          </a:p>
        </p:txBody>
      </p:sp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92837" y="1067746"/>
            <a:ext cx="8452862" cy="255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endParaRPr lang="en-US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" i="1">
                <a:latin typeface="Poppins" panose="00000500000000000000" pitchFamily="50" charset="0"/>
                <a:cs typeface="Poppins" panose="00000500000000000000" pitchFamily="50" charset="0"/>
              </a:rPr>
              <a:t>Large Language Model 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adalah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suatu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jenis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bidang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pemrosesan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alami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(NLP) yang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dirancang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untuk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memahami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menghasilkan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dan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memanipulasi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manusia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114300" indent="0"/>
            <a:endParaRPr lang="en-US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Model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bertujuan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untuk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memahami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struktur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dan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pola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baik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level kata,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frasa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atau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kalimat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LLM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umumnya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dilatih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menggunakan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teknik-teknik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pembelajaran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mesin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pada dataset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besar</a:t>
            </a:r>
            <a:endParaRPr lang="en-US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4070100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Large Language Model </a:t>
            </a:r>
            <a:endParaRPr sz="2400"/>
          </a:p>
        </p:txBody>
      </p:sp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261236" y="632342"/>
            <a:ext cx="8452862" cy="187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Terdapat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tiga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jenis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utama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besar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(LLM)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berdasarkan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arsitektur</a:t>
            </a:r>
            <a:r>
              <a:rPr lang="en-US" sz="1400" b="1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transformer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:</a:t>
            </a: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indent="-342900">
              <a:buAutoNum type="arabicPeriod"/>
            </a:pPr>
            <a:r>
              <a:rPr lang="en-US" sz="1400" b="1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Model Bahasa Autoregressive (</a:t>
            </a:r>
            <a:r>
              <a:rPr lang="en-US" sz="1400" b="1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contohnya</a:t>
            </a:r>
            <a:r>
              <a:rPr lang="en-US" sz="1400" b="1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GPT)</a:t>
            </a: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autoregressive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menghasilkan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memprediksi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kata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berikutnya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suatu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urutan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berdasarkan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kata-kata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sebelumnya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Model ini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dilatih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untuk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memaksimalkan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kemungkinan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munculnya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setiap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kata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dataset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pelatihan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memperhatikan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konteksnya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Contoh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terkenal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autoregressive adalah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seri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GPT (Generative Pre-trained Transformer)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OpenAI, dengan GPT-4 sebagai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iterasi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terbaru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dan paling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kuat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1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2. Model Bahasa Autoencoding (</a:t>
            </a:r>
            <a:r>
              <a:rPr lang="en-US" sz="1400" b="1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contohnya</a:t>
            </a:r>
            <a:r>
              <a:rPr lang="en-US" sz="1400" b="1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BERT)</a:t>
            </a: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autoencoding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belajar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untuk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menghasilkan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representasi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vektor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berukuran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tetap (juga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disebut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embedding)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input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merekonstruksi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input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asli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Mereka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dilatih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untuk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memprediksi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kata-kata yang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hilang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input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memanfaatkan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konteks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sekitarnya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BERT (Bidirectional Encoder Representations from Transformers), yang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dikembangkan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oleh Google, adalah salah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satu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autoencoding paling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terkenal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468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4070100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Large Language Model </a:t>
            </a:r>
            <a:endParaRPr sz="2400"/>
          </a:p>
        </p:txBody>
      </p:sp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45567" y="969305"/>
            <a:ext cx="7912909" cy="255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endParaRPr lang="en-US" sz="14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114300" indent="0"/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3. 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Kombinasi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Autoencoding dan Autoregressive (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contohnya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model T5)</a:t>
            </a:r>
          </a:p>
          <a:p>
            <a:pPr marL="114300" indent="0"/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Model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menggabungkan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elemen-elemen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kedua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pendekatan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sebelumnya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Model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dapat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memanfaatkan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keuntungan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representasi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dibangun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dengan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cara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autoencoding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sambil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mempertahankan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kemampuan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autoregressive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untuk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menghasilkan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berurutan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kategori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termasuk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T5 (Text-To- Text Transfer Transformer)</a:t>
            </a:r>
          </a:p>
          <a:p>
            <a:pPr marL="114300" indent="0"/>
            <a:endParaRPr lang="en-US" sz="14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4122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92836" y="179413"/>
            <a:ext cx="43950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PROSES PELATIHAN MODEL</a:t>
            </a:r>
            <a:endParaRPr sz="240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362712" y="2818680"/>
            <a:ext cx="3679938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900" i="1"/>
              <a:t>https://intuitivetutorial.com/2023/06/18/large-language-models-in-deep-learning/</a:t>
            </a:r>
            <a:endParaRPr sz="900" i="1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262659" y="1712710"/>
            <a:ext cx="1202612" cy="1177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endParaRPr lang="en-US" sz="1200">
              <a:solidFill>
                <a:schemeClr val="bg1"/>
              </a:solidFill>
            </a:endParaRPr>
          </a:p>
          <a:p>
            <a:pPr marL="114300" indent="0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098" name="Picture 2" descr="Large Language Models in Deep Learning - Intuitive Tutorials">
            <a:extLst>
              <a:ext uri="{FF2B5EF4-FFF2-40B4-BE49-F238E27FC236}">
                <a16:creationId xmlns:a16="http://schemas.microsoft.com/office/drawing/2014/main" id="{52300562-BBDD-D64E-A64C-75437B58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35" y="931440"/>
            <a:ext cx="3388395" cy="195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254D9-298C-56BB-D9A9-5A1451EB98A3}"/>
              </a:ext>
            </a:extLst>
          </p:cNvPr>
          <p:cNvSpPr txBox="1"/>
          <p:nvPr/>
        </p:nvSpPr>
        <p:spPr>
          <a:xfrm>
            <a:off x="4199780" y="475854"/>
            <a:ext cx="378447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/>
            <a:endParaRPr lang="en-US" sz="1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endParaRPr lang="en-US" sz="1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Pre-training (</a:t>
            </a:r>
            <a:r>
              <a:rPr lang="en-US" sz="1400" b="1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Prapemrosesan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114300" indent="0"/>
            <a:endParaRPr lang="en-US" sz="1400" b="1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Pre-training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konteks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bahasa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mengacu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pada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tahap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di mana model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dilatih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menggunakan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dataset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besar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atau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mempelajari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pemahaman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Bahasa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secara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umum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dataset yang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besar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umumnya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bentuk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korpus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teks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luas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dan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bervariasi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endParaRPr lang="en-US" sz="14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A944F-7506-E543-E5DF-CC152B6328BC}"/>
              </a:ext>
            </a:extLst>
          </p:cNvPr>
          <p:cNvSpPr txBox="1"/>
          <p:nvPr/>
        </p:nvSpPr>
        <p:spPr>
          <a:xfrm>
            <a:off x="311271" y="3081879"/>
            <a:ext cx="83079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/>
            <a:endParaRPr lang="en-US" sz="14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Fine Tunning </a:t>
            </a:r>
            <a:endParaRPr lang="en-US" sz="14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Fine-tuning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terjadi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setelah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tahap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pre-training. Pada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tahap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ini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, model yang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sudah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dilatih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secara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umum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dengan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pre-training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diatur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ulang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atau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"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disesuaikan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"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dengan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tugas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atau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data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khusus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tertentu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114300" indent="0"/>
            <a:endParaRPr lang="en-US" sz="1400" b="0" i="0" dirty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r>
              <a:rPr lang="en-US" sz="1400" b="1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Tujuan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fine-tuning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adalah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untuk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meningkatkan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kinerja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model pada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tugas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tertentu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dengan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memanfaatkan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pengetahuan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sudah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ada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tahap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 pre-training.</a:t>
            </a:r>
            <a:endParaRPr lang="en-US" sz="14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8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5410486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ARSITEKTUR TRANSFORMER</a:t>
            </a:r>
            <a:endParaRPr sz="240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556297" y="829569"/>
            <a:ext cx="5168603" cy="10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Arsitektur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Transformer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dua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komponen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utama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: </a:t>
            </a:r>
          </a:p>
          <a:p>
            <a:pPr marL="114300" indent="0"/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encoder dan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decoder.Encoder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-decoder architecture pada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dasarnya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model untuk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memproses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urutan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input dan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menghasilkan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urutan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output.</a:t>
            </a:r>
          </a:p>
          <a:p>
            <a:pPr marL="114300" indent="0"/>
            <a:endParaRPr lang="en-US" sz="1400">
              <a:solidFill>
                <a:schemeClr val="bg1"/>
              </a:solidFill>
              <a:latin typeface="Söhne"/>
            </a:endParaRPr>
          </a:p>
          <a:p>
            <a:pPr marL="114300" indent="0"/>
            <a:r>
              <a:rPr lang="en-US" sz="1400">
                <a:solidFill>
                  <a:schemeClr val="bg1"/>
                </a:solidFill>
                <a:latin typeface="Söhne"/>
              </a:rPr>
              <a:t>Encoder :</a:t>
            </a:r>
          </a:p>
          <a:p>
            <a:pPr marL="114300" indent="0"/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Encoder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mengambil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urutan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masukan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representasi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simbol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dilambangkan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sebagai 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x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1​,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x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2​,…,</a:t>
            </a:r>
            <a:r>
              <a:rPr lang="en-US" sz="1400" b="0" i="1" err="1">
                <a:solidFill>
                  <a:schemeClr val="bg1"/>
                </a:solidFill>
                <a:effectLst/>
                <a:latin typeface="KaTeX_Math"/>
              </a:rPr>
              <a:t>xn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​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Simbol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ini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bisa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merepresentasikan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kata,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karakter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atau unit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subkata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tergantung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aplikasinya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Tugas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utama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encoder adalah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memetakan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simbol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xi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​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ke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representasi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kontinu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sesuai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zi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​</a:t>
            </a:r>
          </a:p>
          <a:p>
            <a:pPr marL="114300" indent="0"/>
            <a:endParaRPr lang="en-US" sz="1400">
              <a:solidFill>
                <a:schemeClr val="bg1"/>
              </a:solidFill>
              <a:latin typeface="KaTeX_Main"/>
            </a:endParaRPr>
          </a:p>
          <a:p>
            <a:pPr marL="114300" indent="0"/>
            <a:r>
              <a:rPr lang="en-US" sz="1400">
                <a:solidFill>
                  <a:schemeClr val="bg1"/>
                </a:solidFill>
                <a:latin typeface="KaTeX_Main"/>
              </a:rPr>
              <a:t>Decoder :</a:t>
            </a:r>
          </a:p>
          <a:p>
            <a:pPr marL="114300" indent="0"/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Representasi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kontinu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z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=(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z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1​,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z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2​,…,</a:t>
            </a:r>
            <a:r>
              <a:rPr lang="en-US" sz="1400" b="0" i="1" err="1">
                <a:solidFill>
                  <a:schemeClr val="bg1"/>
                </a:solidFill>
                <a:effectLst/>
                <a:latin typeface="KaTeX_Math"/>
              </a:rPr>
              <a:t>zn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​)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dihasilkan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oleh encoder kemudian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diteruskan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sebagai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masukan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ke decoder. Decoder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menghasilkan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urutan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keluaran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(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y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1​,</a:t>
            </a:r>
            <a:r>
              <a:rPr lang="en-US" sz="1400" b="0" i="1">
                <a:solidFill>
                  <a:schemeClr val="bg1"/>
                </a:solidFill>
                <a:effectLst/>
                <a:latin typeface="KaTeX_Math"/>
              </a:rPr>
              <a:t>y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2​,…,</a:t>
            </a:r>
            <a:r>
              <a:rPr lang="en-US" sz="1400" b="0" i="1" err="1">
                <a:solidFill>
                  <a:schemeClr val="bg1"/>
                </a:solidFill>
                <a:effectLst/>
                <a:latin typeface="KaTeX_Math"/>
              </a:rPr>
              <a:t>ym</a:t>
            </a:r>
            <a:r>
              <a:rPr lang="en-US" sz="1400" b="0" i="0">
                <a:solidFill>
                  <a:schemeClr val="bg1"/>
                </a:solidFill>
                <a:effectLst/>
                <a:latin typeface="KaTeX_Main"/>
              </a:rPr>
              <a:t>​)</a:t>
            </a:r>
            <a:endParaRPr lang="en-US" sz="1400">
              <a:solidFill>
                <a:schemeClr val="bg1"/>
              </a:solidFill>
              <a:latin typeface="KaTeX_Main"/>
            </a:endParaRPr>
          </a:p>
          <a:p>
            <a:pPr marL="114300" indent="0"/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5EBD0-B95F-B4F3-0364-E0CEE4257D15}"/>
              </a:ext>
            </a:extLst>
          </p:cNvPr>
          <p:cNvSpPr txBox="1"/>
          <p:nvPr/>
        </p:nvSpPr>
        <p:spPr>
          <a:xfrm>
            <a:off x="3686718" y="4421091"/>
            <a:ext cx="46008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Source: </a:t>
            </a:r>
            <a:endParaRPr lang="fr-FR" sz="900">
              <a:solidFill>
                <a:schemeClr val="bg1"/>
              </a:solidFill>
              <a:latin typeface="Lato" panose="020F0502020204030203" pitchFamily="34" charset="0"/>
            </a:endParaRPr>
          </a:p>
          <a:p>
            <a:r>
              <a:rPr lang="fr-FR" sz="9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(Transformer Architecture(https://arxiv.org/pdf/1706.03762.pdf) https://towardsdatascience.com/bert-3d1bf880386a2.pdf)</a:t>
            </a:r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776E1-4E74-09F1-6911-87D02E05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3" y="1008034"/>
            <a:ext cx="3451039" cy="39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8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F4AC-8EBC-4FD5-3A2C-FEAE24E9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50" y="108074"/>
            <a:ext cx="6860717" cy="841800"/>
          </a:xfrm>
        </p:spPr>
        <p:txBody>
          <a:bodyPr/>
          <a:lstStyle/>
          <a:p>
            <a:r>
              <a:rPr lang="en" sz="2400"/>
              <a:t>ARSITEKTUR TRANSFORMER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BE4DF-A337-A8F2-F7BD-CE6D1012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51" y="859292"/>
            <a:ext cx="6781016" cy="3789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86A7F-5569-4929-C609-F07C71667040}"/>
              </a:ext>
            </a:extLst>
          </p:cNvPr>
          <p:cNvSpPr txBox="1"/>
          <p:nvPr/>
        </p:nvSpPr>
        <p:spPr>
          <a:xfrm>
            <a:off x="198450" y="4828709"/>
            <a:ext cx="59216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solidFill>
                  <a:schemeClr val="bg1"/>
                </a:solidFill>
              </a:rPr>
              <a:t>Source :https://medium.com/@amanatulla1606/transformer-architecture-explained-2c49e2257b4c</a:t>
            </a:r>
          </a:p>
        </p:txBody>
      </p:sp>
    </p:spTree>
    <p:extLst>
      <p:ext uri="{BB962C8B-B14F-4D97-AF65-F5344CB8AC3E}">
        <p14:creationId xmlns:p14="http://schemas.microsoft.com/office/powerpoint/2010/main" val="392069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5410486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ARSITEKTUR TRANSFORMER</a:t>
            </a:r>
            <a:endParaRPr sz="240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556297" y="829569"/>
            <a:ext cx="5084578" cy="10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pPr marL="114300" indent="0"/>
            <a:endParaRPr lang="en-US" sz="1400" b="0" i="0" dirty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F1C37-21A1-6141-3564-01193DF1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5" y="789272"/>
            <a:ext cx="2948356" cy="41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EBD0-B95F-B4F3-0364-E0CEE4257D15}"/>
              </a:ext>
            </a:extLst>
          </p:cNvPr>
          <p:cNvSpPr txBox="1"/>
          <p:nvPr/>
        </p:nvSpPr>
        <p:spPr>
          <a:xfrm>
            <a:off x="3625175" y="4777947"/>
            <a:ext cx="460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Source: Transformer Architecture(https://arxiv.org/pdf/1706.03762.pdf</a:t>
            </a:r>
            <a:r>
              <a:rPr lang="fr-FR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2BD47-C5AB-7D23-1AEC-8BA54A7402D6}"/>
              </a:ext>
            </a:extLst>
          </p:cNvPr>
          <p:cNvSpPr txBox="1"/>
          <p:nvPr/>
        </p:nvSpPr>
        <p:spPr>
          <a:xfrm>
            <a:off x="3556297" y="789272"/>
            <a:ext cx="541048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Multi-head attention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model untuk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memperhatikan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informasi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berbagai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subspace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representasi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posisi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berbeda</a:t>
            </a:r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Fungsi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multi-head attention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dijelaskan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sebagai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berikut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: </a:t>
            </a: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>
              <a:solidFill>
                <a:srgbClr val="374151"/>
              </a:solidFill>
              <a:latin typeface="Söhne"/>
            </a:endParaRPr>
          </a:p>
          <a:p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Proyeksi-proyeksi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ini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dilakukan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dengan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matriks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parameter </a:t>
            </a:r>
          </a:p>
          <a:p>
            <a:endParaRPr lang="en-US">
              <a:solidFill>
                <a:schemeClr val="bg1"/>
              </a:solidFill>
              <a:latin typeface="Söhne"/>
            </a:endParaRPr>
          </a:p>
          <a:p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endParaRPr lang="en-US">
              <a:solidFill>
                <a:schemeClr val="bg1"/>
              </a:solidFill>
              <a:latin typeface="Söhne"/>
            </a:endParaRPr>
          </a:p>
          <a:p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dan    </a:t>
            </a:r>
            <a:endParaRPr lang="en-US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A2EF1-B776-C9CE-1DAB-116815CA9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62" r="11832"/>
          <a:stretch/>
        </p:blipFill>
        <p:spPr>
          <a:xfrm>
            <a:off x="3617984" y="1860551"/>
            <a:ext cx="3989524" cy="785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D46E0A-ECFF-4A9E-CC84-A82185368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84" y="3125601"/>
            <a:ext cx="4229690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9151AE-5640-3A85-62F5-F138DE1B8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130"/>
          <a:stretch/>
        </p:blipFill>
        <p:spPr>
          <a:xfrm>
            <a:off x="3625175" y="4030959"/>
            <a:ext cx="1448002" cy="2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5410486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ARSITEKTUR TRANSFORMER</a:t>
            </a:r>
            <a:endParaRPr sz="240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556297" y="829569"/>
            <a:ext cx="5084578" cy="10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F1C37-21A1-6141-3564-01193DF1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5" y="789272"/>
            <a:ext cx="2948356" cy="41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EBD0-B95F-B4F3-0364-E0CEE4257D15}"/>
              </a:ext>
            </a:extLst>
          </p:cNvPr>
          <p:cNvSpPr txBox="1"/>
          <p:nvPr/>
        </p:nvSpPr>
        <p:spPr>
          <a:xfrm>
            <a:off x="3625175" y="4777947"/>
            <a:ext cx="460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Source: Transformer Architecture(https://arxiv.org/pdf/1706.03762.pdf</a:t>
            </a:r>
            <a:r>
              <a:rPr lang="fr-FR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C87EC-0B60-B948-BF4C-87A41F214760}"/>
              </a:ext>
            </a:extLst>
          </p:cNvPr>
          <p:cNvSpPr txBox="1"/>
          <p:nvPr/>
        </p:nvSpPr>
        <p:spPr>
          <a:xfrm>
            <a:off x="3686736" y="744650"/>
            <a:ext cx="498671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Feed-Forward Network (FFN):</a:t>
            </a:r>
          </a:p>
          <a:p>
            <a:pPr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lapisan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encoder dan decoder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sebuah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feed-forward network yang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diterapkan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posisi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secara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terpisah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identik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FFN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dijelaskan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oleh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rumus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berikut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endParaRPr lang="en-US">
              <a:solidFill>
                <a:schemeClr val="bg1"/>
              </a:solidFill>
              <a:latin typeface="Söhne"/>
            </a:endParaRPr>
          </a:p>
          <a:p>
            <a:pPr algn="l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di mana </a:t>
            </a:r>
            <a:r>
              <a:rPr lang="en-US" b="0" i="1">
                <a:solidFill>
                  <a:schemeClr val="bg1"/>
                </a:solidFill>
                <a:effectLst/>
                <a:latin typeface="KaTeX_Math"/>
              </a:rPr>
              <a:t>x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adalah input pada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posisi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b="0" i="1">
                <a:solidFill>
                  <a:schemeClr val="bg1"/>
                </a:solidFill>
                <a:effectLst/>
                <a:latin typeface="KaTeX_Math"/>
              </a:rPr>
              <a:t>W</a:t>
            </a:r>
            <a:r>
              <a:rPr lang="en-US" b="0" i="0">
                <a:solidFill>
                  <a:schemeClr val="bg1"/>
                </a:solidFill>
                <a:effectLst/>
                <a:latin typeface="KaTeX_Main"/>
              </a:rPr>
              <a:t>1​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US" b="0" i="1">
                <a:solidFill>
                  <a:schemeClr val="bg1"/>
                </a:solidFill>
                <a:effectLst/>
                <a:latin typeface="KaTeX_Math"/>
              </a:rPr>
              <a:t>W</a:t>
            </a:r>
            <a:r>
              <a:rPr lang="en-US" b="0" i="0">
                <a:solidFill>
                  <a:schemeClr val="bg1"/>
                </a:solidFill>
                <a:effectLst/>
                <a:latin typeface="KaTeX_Main"/>
              </a:rPr>
              <a:t>2​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adalah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matriks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transformasi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linear, </a:t>
            </a:r>
            <a:r>
              <a:rPr lang="en-US" b="0" i="1">
                <a:solidFill>
                  <a:schemeClr val="bg1"/>
                </a:solidFill>
                <a:effectLst/>
                <a:latin typeface="KaTeX_Math"/>
              </a:rPr>
              <a:t>b</a:t>
            </a:r>
            <a:r>
              <a:rPr lang="en-US" b="0" i="0">
                <a:solidFill>
                  <a:schemeClr val="bg1"/>
                </a:solidFill>
                <a:effectLst/>
                <a:latin typeface="KaTeX_Main"/>
              </a:rPr>
              <a:t>1​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US" b="0" i="1">
                <a:solidFill>
                  <a:schemeClr val="bg1"/>
                </a:solidFill>
                <a:effectLst/>
                <a:latin typeface="KaTeX_Math"/>
              </a:rPr>
              <a:t>b</a:t>
            </a:r>
            <a:r>
              <a:rPr lang="en-US" b="0" i="0">
                <a:solidFill>
                  <a:schemeClr val="bg1"/>
                </a:solidFill>
                <a:effectLst/>
                <a:latin typeface="KaTeX_Main"/>
              </a:rPr>
              <a:t>2​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adalah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vektor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bias, dan </a:t>
            </a:r>
            <a:r>
              <a:rPr lang="en-US" b="0" i="0">
                <a:solidFill>
                  <a:schemeClr val="bg1"/>
                </a:solidFill>
                <a:effectLst/>
                <a:latin typeface="KaTeX_Main"/>
              </a:rPr>
              <a:t>max⁡(0,⋅)max(0,⋅)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mewakili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fungsi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ReLU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(Rectified Linear Unit).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FF7D3-2BA1-29A8-7341-BF8414015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15" y="2402679"/>
            <a:ext cx="3248478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8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70550" y="44450"/>
            <a:ext cx="5410486" cy="9132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ARSITEKTUR TRANSFORMER</a:t>
            </a:r>
            <a:endParaRPr sz="240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556297" y="829569"/>
            <a:ext cx="5084578" cy="103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br>
              <a:rPr lang="en-US" sz="1400">
                <a:solidFill>
                  <a:schemeClr val="bg1"/>
                </a:solidFill>
              </a:rPr>
            </a:br>
            <a:endParaRPr lang="en-US" sz="1400">
              <a:solidFill>
                <a:schemeClr val="bg1"/>
              </a:solidFill>
            </a:endParaRPr>
          </a:p>
          <a:p>
            <a:pPr marL="114300" indent="0"/>
            <a:endParaRPr lang="en-US" sz="1400" b="0" i="0">
              <a:solidFill>
                <a:schemeClr val="bg1"/>
              </a:solidFill>
              <a:effectLst/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F1C37-21A1-6141-3564-01193DF1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25" y="789272"/>
            <a:ext cx="2948356" cy="41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5EBD0-B95F-B4F3-0364-E0CEE4257D15}"/>
              </a:ext>
            </a:extLst>
          </p:cNvPr>
          <p:cNvSpPr txBox="1"/>
          <p:nvPr/>
        </p:nvSpPr>
        <p:spPr>
          <a:xfrm>
            <a:off x="3625175" y="4777947"/>
            <a:ext cx="460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Source: Transformer Architecture(https://arxiv.org/pdf/1706.03762.pdf</a:t>
            </a:r>
            <a:r>
              <a:rPr lang="fr-FR" b="0" i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6048C-90BA-8FE5-D3AF-B9F3AB4D2F23}"/>
                  </a:ext>
                </a:extLst>
              </p:cNvPr>
              <p:cNvSpPr txBox="1"/>
              <p:nvPr/>
            </p:nvSpPr>
            <p:spPr>
              <a:xfrm>
                <a:off x="3668767" y="501081"/>
                <a:ext cx="4598232" cy="4185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/>
              </a:p>
              <a:p>
                <a:r>
                  <a:rPr lang="en-US">
                    <a:solidFill>
                      <a:schemeClr val="bg1"/>
                    </a:solidFill>
                  </a:rPr>
                  <a:t>Learned Embeddings:</a:t>
                </a:r>
              </a:p>
              <a:p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Model Transformer </a:t>
                </a:r>
                <a:r>
                  <a:rPr lang="en-US" err="1">
                    <a:solidFill>
                      <a:schemeClr val="bg1"/>
                    </a:solidFill>
                  </a:rPr>
                  <a:t>menggunakan</a:t>
                </a:r>
                <a:r>
                  <a:rPr lang="en-US">
                    <a:solidFill>
                      <a:schemeClr val="bg1"/>
                    </a:solidFill>
                  </a:rPr>
                  <a:t> learned embeddings untuk </a:t>
                </a:r>
                <a:r>
                  <a:rPr lang="en-US" err="1">
                    <a:solidFill>
                      <a:schemeClr val="bg1"/>
                    </a:solidFill>
                  </a:rPr>
                  <a:t>mengubah</a:t>
                </a:r>
                <a:r>
                  <a:rPr lang="en-US">
                    <a:solidFill>
                      <a:schemeClr val="bg1"/>
                    </a:solidFill>
                  </a:rPr>
                  <a:t> token-token input dan output </a:t>
                </a:r>
                <a:r>
                  <a:rPr lang="en-US" err="1">
                    <a:solidFill>
                      <a:schemeClr val="bg1"/>
                    </a:solidFill>
                  </a:rPr>
                  <a:t>menjadi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vektor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berdimensi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Embedding ini </a:t>
                </a:r>
                <a:r>
                  <a:rPr lang="en-US" err="1">
                    <a:solidFill>
                      <a:schemeClr val="bg1"/>
                    </a:solidFill>
                  </a:rPr>
                  <a:t>merupakan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representasi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vektor</a:t>
                </a:r>
                <a:r>
                  <a:rPr lang="en-US">
                    <a:solidFill>
                      <a:schemeClr val="bg1"/>
                    </a:solidFill>
                  </a:rPr>
                  <a:t> yang </a:t>
                </a:r>
                <a:r>
                  <a:rPr lang="en-US" err="1">
                    <a:solidFill>
                      <a:schemeClr val="bg1"/>
                    </a:solidFill>
                  </a:rPr>
                  <a:t>dipelajari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dari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setiap</a:t>
                </a:r>
                <a:r>
                  <a:rPr lang="en-US">
                    <a:solidFill>
                      <a:schemeClr val="bg1"/>
                    </a:solidFill>
                  </a:rPr>
                  <a:t> token, </a:t>
                </a:r>
                <a:r>
                  <a:rPr lang="en-US" err="1">
                    <a:solidFill>
                      <a:schemeClr val="bg1"/>
                    </a:solidFill>
                  </a:rPr>
                  <a:t>memungkinkan</a:t>
                </a:r>
                <a:r>
                  <a:rPr lang="en-US">
                    <a:solidFill>
                      <a:schemeClr val="bg1"/>
                    </a:solidFill>
                  </a:rPr>
                  <a:t> model untuk </a:t>
                </a:r>
                <a:r>
                  <a:rPr lang="en-US" err="1">
                    <a:solidFill>
                      <a:schemeClr val="bg1"/>
                    </a:solidFill>
                  </a:rPr>
                  <a:t>menangkap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makna</a:t>
                </a:r>
                <a:r>
                  <a:rPr lang="en-US">
                    <a:solidFill>
                      <a:schemeClr val="bg1"/>
                    </a:solidFill>
                  </a:rPr>
                  <a:t> dan </a:t>
                </a:r>
                <a:r>
                  <a:rPr lang="en-US" err="1">
                    <a:solidFill>
                      <a:schemeClr val="bg1"/>
                    </a:solidFill>
                  </a:rPr>
                  <a:t>hubungan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antar</a:t>
                </a:r>
                <a:r>
                  <a:rPr lang="en-US">
                    <a:solidFill>
                      <a:schemeClr val="bg1"/>
                    </a:solidFill>
                  </a:rPr>
                  <a:t> token </a:t>
                </a:r>
                <a:r>
                  <a:rPr lang="en-US" err="1">
                    <a:solidFill>
                      <a:schemeClr val="bg1"/>
                    </a:solidFill>
                  </a:rPr>
                  <a:t>dalam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suatu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urutan</a:t>
                </a:r>
                <a:r>
                  <a:rPr lang="en-US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>
                  <a:solidFill>
                    <a:schemeClr val="bg1"/>
                  </a:solidFill>
                </a:endParaRPr>
              </a:p>
              <a:p>
                <a:r>
                  <a:rPr lang="en-US">
                    <a:solidFill>
                      <a:schemeClr val="bg1"/>
                    </a:solidFill>
                  </a:rPr>
                  <a:t>Linear Transformation dan </a:t>
                </a:r>
                <a:r>
                  <a:rPr lang="en-US" err="1">
                    <a:solidFill>
                      <a:schemeClr val="bg1"/>
                    </a:solidFill>
                  </a:rPr>
                  <a:t>Softmax</a:t>
                </a:r>
                <a:r>
                  <a:rPr lang="en-US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Untuk mengkonversi </a:t>
                </a:r>
                <a:r>
                  <a:rPr lang="en-US" err="1">
                    <a:solidFill>
                      <a:schemeClr val="bg1"/>
                    </a:solidFill>
                  </a:rPr>
                  <a:t>keluaran</a:t>
                </a:r>
                <a:r>
                  <a:rPr lang="en-US">
                    <a:solidFill>
                      <a:schemeClr val="bg1"/>
                    </a:solidFill>
                  </a:rPr>
                  <a:t> decoder </a:t>
                </a:r>
                <a:r>
                  <a:rPr lang="en-US" err="1">
                    <a:solidFill>
                      <a:schemeClr val="bg1"/>
                    </a:solidFill>
                  </a:rPr>
                  <a:t>menjadi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probabilitas</a:t>
                </a:r>
                <a:r>
                  <a:rPr lang="en-US">
                    <a:solidFill>
                      <a:schemeClr val="bg1"/>
                    </a:solidFill>
                  </a:rPr>
                  <a:t> token </a:t>
                </a:r>
                <a:r>
                  <a:rPr lang="en-US" err="1">
                    <a:solidFill>
                      <a:schemeClr val="bg1"/>
                    </a:solidFill>
                  </a:rPr>
                  <a:t>selanjutnya</a:t>
                </a:r>
                <a:r>
                  <a:rPr lang="en-US">
                    <a:solidFill>
                      <a:schemeClr val="bg1"/>
                    </a:solidFill>
                  </a:rPr>
                  <a:t>, model </a:t>
                </a:r>
                <a:r>
                  <a:rPr lang="en-US" err="1">
                    <a:solidFill>
                      <a:schemeClr val="bg1"/>
                    </a:solidFill>
                  </a:rPr>
                  <a:t>menggunakan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transformasi</a:t>
                </a:r>
                <a:r>
                  <a:rPr lang="en-US">
                    <a:solidFill>
                      <a:schemeClr val="bg1"/>
                    </a:solidFill>
                  </a:rPr>
                  <a:t> linear yang </a:t>
                </a:r>
                <a:r>
                  <a:rPr lang="en-US" err="1">
                    <a:solidFill>
                      <a:schemeClr val="bg1"/>
                    </a:solidFill>
                  </a:rPr>
                  <a:t>dipelajari</a:t>
                </a:r>
                <a:r>
                  <a:rPr lang="en-US">
                    <a:solidFill>
                      <a:schemeClr val="bg1"/>
                    </a:solidFill>
                  </a:rPr>
                  <a:t> dan </a:t>
                </a:r>
                <a:r>
                  <a:rPr lang="en-US" err="1">
                    <a:solidFill>
                      <a:schemeClr val="bg1"/>
                    </a:solidFill>
                  </a:rPr>
                  <a:t>fungsi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softmax</a:t>
                </a:r>
                <a:r>
                  <a:rPr lang="en-US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err="1">
                    <a:solidFill>
                      <a:schemeClr val="bg1"/>
                    </a:solidFill>
                  </a:rPr>
                  <a:t>Transformasi</a:t>
                </a:r>
                <a:r>
                  <a:rPr lang="en-US">
                    <a:solidFill>
                      <a:schemeClr val="bg1"/>
                    </a:solidFill>
                  </a:rPr>
                  <a:t> linear ini </a:t>
                </a:r>
                <a:r>
                  <a:rPr lang="en-US" err="1">
                    <a:solidFill>
                      <a:schemeClr val="bg1"/>
                    </a:solidFill>
                  </a:rPr>
                  <a:t>merubah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representasi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vektor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berdimensi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menjadi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distribusi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  <a:r>
                  <a:rPr lang="en-US" err="1">
                    <a:solidFill>
                      <a:schemeClr val="bg1"/>
                    </a:solidFill>
                  </a:rPr>
                  <a:t>probabilitas</a:t>
                </a:r>
                <a:r>
                  <a:rPr lang="en-US">
                    <a:solidFill>
                      <a:schemeClr val="bg1"/>
                    </a:solidFill>
                  </a:rPr>
                  <a:t> token pada output.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6048C-90BA-8FE5-D3AF-B9F3AB4D2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767" y="501081"/>
                <a:ext cx="4598232" cy="4185761"/>
              </a:xfrm>
              <a:prstGeom prst="rect">
                <a:avLst/>
              </a:prstGeom>
              <a:blipFill>
                <a:blip r:embed="rId4"/>
                <a:stretch>
                  <a:fillRect l="-398" r="-663" b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72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92836" y="339965"/>
            <a:ext cx="81440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80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Bidirectional Encoder Representations from Transformers (BERT)</a:t>
            </a:r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025" y="-173286"/>
            <a:ext cx="3635700" cy="3642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92836" y="849110"/>
            <a:ext cx="8452862" cy="255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14300" indent="0"/>
            <a:endParaRPr lang="en-US" sz="1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endParaRPr lang="en-US" sz="1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/>
            <a:endParaRPr lang="en-US" sz="1200" dirty="0">
              <a:solidFill>
                <a:schemeClr val="bg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14300" indent="0" algn="just"/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BERT, atau Bidirectional Encoder Representations from Transformers,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merupakan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metode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pre-training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representasi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bahasa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.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Dalam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konteks ini, "pre-training" berarti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kita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melatih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model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pemahaman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bahasa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umum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pada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sebuah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korpus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teks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besar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, seperti Wikipedia.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Setelah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melalui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tahap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pre-training ini, model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tersebut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dapat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digunakan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untuk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tugas-tugas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pemrosesan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bahasa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alami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(NLP) yang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spesifik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, seperti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menjawab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pertanyaan</a:t>
            </a:r>
            <a:r>
              <a:rPr lang="en-US">
                <a:solidFill>
                  <a:schemeClr val="bg1"/>
                </a:solidFill>
                <a:latin typeface="Sohne"/>
                <a:cs typeface="Poppins" panose="00000500000000000000" pitchFamily="50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9ADCB-031F-353C-EEF1-CAC692A225CE}"/>
              </a:ext>
            </a:extLst>
          </p:cNvPr>
          <p:cNvSpPr txBox="1"/>
          <p:nvPr/>
        </p:nvSpPr>
        <p:spPr>
          <a:xfrm>
            <a:off x="524373" y="3299467"/>
            <a:ext cx="7740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Keunggulan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BERT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terletak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pendekatannya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sz="1800" b="0" i="1">
                <a:solidFill>
                  <a:schemeClr val="bg1"/>
                </a:solidFill>
                <a:effectLst/>
                <a:latin typeface="Söhne"/>
              </a:rPr>
              <a:t>unsupervised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(tidak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memerlukan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label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kelas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 pada data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Söhne"/>
              </a:rPr>
              <a:t>latih</a:t>
            </a:r>
            <a:r>
              <a:rPr lang="en-US" sz="1800" b="0" i="0">
                <a:solidFill>
                  <a:schemeClr val="bg1"/>
                </a:solidFill>
                <a:effectLst/>
                <a:latin typeface="Söhne"/>
              </a:rPr>
              <a:t>)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2834286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5558908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4"/>
          <p:cNvSpPr/>
          <p:nvPr/>
        </p:nvSpPr>
        <p:spPr>
          <a:xfrm>
            <a:off x="6921219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"/>
          <p:cNvSpPr/>
          <p:nvPr/>
        </p:nvSpPr>
        <p:spPr>
          <a:xfrm>
            <a:off x="4196597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1471975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Pendahuluan</a:t>
            </a:r>
            <a:endParaRPr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Belakang, </a:t>
            </a:r>
            <a:r>
              <a:rPr lang="en" i="1"/>
              <a:t>Related Works, </a:t>
            </a:r>
            <a:r>
              <a:rPr lang="en"/>
              <a:t>dan Tujuan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Kesimpulan</a:t>
            </a:r>
            <a:endParaRPr/>
          </a:p>
        </p:txBody>
      </p:sp>
      <p:sp>
        <p:nvSpPr>
          <p:cNvPr id="666" name="Google Shape;666;p64"/>
          <p:cNvSpPr txBox="1">
            <a:spLocks noGrp="1"/>
          </p:cNvSpPr>
          <p:nvPr>
            <p:ph type="title" idx="4"/>
          </p:nvPr>
        </p:nvSpPr>
        <p:spPr>
          <a:xfrm>
            <a:off x="5066390" y="2055422"/>
            <a:ext cx="169104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Utama</a:t>
            </a:r>
            <a:endParaRPr/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 idx="6"/>
          </p:nvPr>
        </p:nvSpPr>
        <p:spPr>
          <a:xfrm>
            <a:off x="6527502" y="3762515"/>
            <a:ext cx="157312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Pustaka</a:t>
            </a:r>
            <a:endParaRPr/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Simulasi</a:t>
            </a:r>
            <a:endParaRPr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Data, Analisis Kerja, dan Komunikasi Hasil</a:t>
            </a:r>
            <a:endParaRPr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8" name="Google Shape;678;p64"/>
          <p:cNvGrpSpPr/>
          <p:nvPr/>
        </p:nvGrpSpPr>
        <p:grpSpPr>
          <a:xfrm>
            <a:off x="903663" y="1394813"/>
            <a:ext cx="1154625" cy="430500"/>
            <a:chOff x="4042650" y="642025"/>
            <a:chExt cx="1154625" cy="430500"/>
          </a:xfrm>
        </p:grpSpPr>
        <p:sp>
          <p:nvSpPr>
            <p:cNvPr id="679" name="Google Shape;679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64"/>
          <p:cNvGrpSpPr/>
          <p:nvPr/>
        </p:nvGrpSpPr>
        <p:grpSpPr>
          <a:xfrm>
            <a:off x="7065063" y="1394813"/>
            <a:ext cx="1154625" cy="430500"/>
            <a:chOff x="4042650" y="642025"/>
            <a:chExt cx="1154625" cy="430500"/>
          </a:xfrm>
        </p:grpSpPr>
        <p:sp>
          <p:nvSpPr>
            <p:cNvPr id="682" name="Google Shape;682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97D4-5068-8F5C-5907-9D512806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900" y="416158"/>
            <a:ext cx="4070100" cy="841800"/>
          </a:xfrm>
        </p:spPr>
        <p:txBody>
          <a:bodyPr/>
          <a:lstStyle/>
          <a:p>
            <a:r>
              <a:rPr lang="en-US" err="1"/>
              <a:t>Arsitektur</a:t>
            </a:r>
            <a:r>
              <a:rPr lang="en-US"/>
              <a:t> 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121F9-B367-B58A-4EEB-1B2055FF7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318" y="1731820"/>
            <a:ext cx="4294682" cy="2995521"/>
          </a:xfrm>
        </p:spPr>
        <p:txBody>
          <a:bodyPr/>
          <a:lstStyle/>
          <a:p>
            <a:r>
              <a:rPr lang="en-US" b="1" i="0" dirty="0">
                <a:solidFill>
                  <a:schemeClr val="accent3"/>
                </a:solidFill>
                <a:effectLst/>
                <a:latin typeface="Söhne"/>
              </a:rPr>
              <a:t>Input Format: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</a:p>
          <a:p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	BERT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memerlukan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input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format</a:t>
            </a:r>
          </a:p>
          <a:p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	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khusus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Inputnya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dimulai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dengan token[CLS], yang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menandakan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awal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dari</a:t>
            </a:r>
            <a:r>
              <a:rPr lang="en-US" dirty="0">
                <a:solidFill>
                  <a:schemeClr val="accent3"/>
                </a:solidFill>
                <a:latin typeface="Söhne"/>
              </a:rPr>
              <a:t> 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sebuah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rangkaian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teks.Kemudian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teks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dibagi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 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menjadi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dua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bagian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oleh token [SEP], yang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menandakan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pemisahan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antara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dua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kalimat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atau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bagian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Söhne"/>
              </a:rPr>
              <a:t>teks</a:t>
            </a:r>
            <a:r>
              <a:rPr lang="en-US" b="0" i="0" dirty="0">
                <a:solidFill>
                  <a:schemeClr val="accent3"/>
                </a:solidFill>
                <a:effectLst/>
                <a:latin typeface="Söhne"/>
              </a:rPr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9DCDA-3BB9-F171-87F5-3450568A2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10" y="108150"/>
            <a:ext cx="4557009" cy="4768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7492F-B8D1-6983-B9A7-DF6175FB4626}"/>
              </a:ext>
            </a:extLst>
          </p:cNvPr>
          <p:cNvSpPr txBox="1"/>
          <p:nvPr/>
        </p:nvSpPr>
        <p:spPr>
          <a:xfrm>
            <a:off x="5207267" y="4573452"/>
            <a:ext cx="4600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Source : toward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5260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8372F-B35C-70B6-499B-8C6ED761E971}"/>
              </a:ext>
            </a:extLst>
          </p:cNvPr>
          <p:cNvSpPr txBox="1"/>
          <p:nvPr/>
        </p:nvSpPr>
        <p:spPr>
          <a:xfrm>
            <a:off x="4975776" y="609211"/>
            <a:ext cx="3737877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>
              <a:solidFill>
                <a:schemeClr val="accent3"/>
              </a:solidFill>
              <a:effectLst/>
              <a:latin typeface="Söhne"/>
            </a:endParaRPr>
          </a:p>
          <a:p>
            <a:pPr algn="l"/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2. </a:t>
            </a:r>
            <a:r>
              <a:rPr lang="en-US" sz="1800" b="1" i="0" err="1">
                <a:solidFill>
                  <a:schemeClr val="accent3"/>
                </a:solidFill>
                <a:effectLst/>
                <a:latin typeface="Söhne"/>
              </a:rPr>
              <a:t>Pengolahan</a:t>
            </a:r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 dengan Multi-Head Attention Blocks: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Setelah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mendapatkan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input yang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sesuai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, BERT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memproses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informasi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menggunakan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blok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multi-head attention. Blok ini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dipakai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sebanyak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12 atau 24 kali,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tergantung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pada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konfigurasi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modelnya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.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Setiap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blok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multi-head attention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mengizinkan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BERT untuk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memahami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konteks dan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hubungan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antar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kata dengan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cara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yang sangat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efisien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sz="1800" b="0" i="0">
              <a:solidFill>
                <a:schemeClr val="accent3"/>
              </a:solidFill>
              <a:effectLst/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0344E-7E0C-886E-57F9-BF337A39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7" y="668485"/>
            <a:ext cx="4096223" cy="35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AD538-26BC-998A-C1F8-5CA502CF7483}"/>
              </a:ext>
            </a:extLst>
          </p:cNvPr>
          <p:cNvSpPr txBox="1"/>
          <p:nvPr/>
        </p:nvSpPr>
        <p:spPr>
          <a:xfrm>
            <a:off x="430347" y="4414895"/>
            <a:ext cx="6451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1400" i="1"/>
              <a:t>https://rebund.com/article/what-is-bert-language-model-and-how-does-it-work</a:t>
            </a:r>
          </a:p>
        </p:txBody>
      </p:sp>
    </p:spTree>
    <p:extLst>
      <p:ext uri="{BB962C8B-B14F-4D97-AF65-F5344CB8AC3E}">
        <p14:creationId xmlns:p14="http://schemas.microsoft.com/office/powerpoint/2010/main" val="3442863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88372F-B35C-70B6-499B-8C6ED761E971}"/>
              </a:ext>
            </a:extLst>
          </p:cNvPr>
          <p:cNvSpPr txBox="1"/>
          <p:nvPr/>
        </p:nvSpPr>
        <p:spPr>
          <a:xfrm>
            <a:off x="3696101" y="130748"/>
            <a:ext cx="510418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>
              <a:solidFill>
                <a:schemeClr val="accent3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endParaRPr lang="en-US" sz="1800" b="0" i="0">
              <a:solidFill>
                <a:schemeClr val="accent3"/>
              </a:solidFill>
              <a:effectLst/>
              <a:latin typeface="Söhne"/>
            </a:endParaRPr>
          </a:p>
          <a:p>
            <a:pPr algn="just"/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3. </a:t>
            </a:r>
            <a:r>
              <a:rPr lang="en-US" sz="1800" b="1" i="0" err="1">
                <a:solidFill>
                  <a:schemeClr val="accent3"/>
                </a:solidFill>
                <a:effectLst/>
                <a:latin typeface="Söhne"/>
              </a:rPr>
              <a:t>Penggabungan</a:t>
            </a:r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 dan </a:t>
            </a:r>
            <a:r>
              <a:rPr lang="en-US" sz="1800" b="1" i="0" err="1">
                <a:solidFill>
                  <a:schemeClr val="accent3"/>
                </a:solidFill>
                <a:effectLst/>
                <a:latin typeface="Söhne"/>
              </a:rPr>
              <a:t>Agregasi</a:t>
            </a:r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 Output: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Hasil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dari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setiap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blok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multi-head attention kemudian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digabungkan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dan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diolah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lebih lanjut. Ini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memberikan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representasi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kontekstual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yang sangat kaya untuk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setiap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kata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dalam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teks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.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Representasi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ini kemudian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digunakan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untuk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memahami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dan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mengekstraksi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hubungan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antar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kata-kata.</a:t>
            </a:r>
          </a:p>
          <a:p>
            <a:pPr algn="just">
              <a:buFont typeface="+mj-lt"/>
              <a:buAutoNum type="arabicPeriod"/>
            </a:pPr>
            <a:endParaRPr lang="en-US" sz="1800" b="0" i="0">
              <a:solidFill>
                <a:schemeClr val="accent3"/>
              </a:solidFill>
              <a:effectLst/>
              <a:latin typeface="Söhne"/>
            </a:endParaRPr>
          </a:p>
          <a:p>
            <a:pPr algn="just"/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4. </a:t>
            </a:r>
            <a:r>
              <a:rPr lang="en-US" sz="1800" b="1" i="0" err="1">
                <a:solidFill>
                  <a:schemeClr val="accent3"/>
                </a:solidFill>
                <a:effectLst/>
                <a:latin typeface="Söhne"/>
              </a:rPr>
              <a:t>Regresi</a:t>
            </a:r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 untuk </a:t>
            </a:r>
            <a:r>
              <a:rPr lang="en-US" sz="1800" b="1" i="0" err="1">
                <a:solidFill>
                  <a:schemeClr val="accent3"/>
                </a:solidFill>
                <a:effectLst/>
                <a:latin typeface="Söhne"/>
              </a:rPr>
              <a:t>Mendapatkan</a:t>
            </a:r>
            <a:r>
              <a:rPr lang="en-US" sz="1800" b="1" i="0">
                <a:solidFill>
                  <a:schemeClr val="accent3"/>
                </a:solidFill>
                <a:effectLst/>
                <a:latin typeface="Söhne"/>
              </a:rPr>
              <a:t> Label Akhir: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Setelah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mengalami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proses attention dan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agregasi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, output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dari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BERT kemudian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disalurkan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melalui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model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regresi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sederhana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. Model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regresi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ini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bertugas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untuk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memprediksi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label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akhir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berdasarkan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informasi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kontekstual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yang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telah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diperoleh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dari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blok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 multi-head attention </a:t>
            </a:r>
            <a:r>
              <a:rPr lang="en-US" sz="1800" b="0" i="0" err="1">
                <a:solidFill>
                  <a:schemeClr val="accent3"/>
                </a:solidFill>
                <a:effectLst/>
                <a:latin typeface="Söhne"/>
              </a:rPr>
              <a:t>sebelumnya</a:t>
            </a:r>
            <a:r>
              <a:rPr lang="en-US" sz="1800" b="0" i="0">
                <a:solidFill>
                  <a:schemeClr val="accent3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E52DAC5-5842-D485-9D6C-4087DE4E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" y="673122"/>
            <a:ext cx="2904853" cy="40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83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6166" y="225769"/>
            <a:ext cx="73490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RoBERTa (Robustly optimized BERT approach)</a:t>
            </a:r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284998" y="1050700"/>
            <a:ext cx="8203681" cy="238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RoBERTa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model Bahasa 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merupakan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pengembangan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BERT.</a:t>
            </a:r>
          </a:p>
          <a:p>
            <a:pPr marL="139700" indent="0" algn="l"/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öhne"/>
              </a:rPr>
              <a:t>RoBERTa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dirancang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untuk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kinerja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kestabilan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</a:p>
          <a:p>
            <a:pPr marL="139700" indent="0" algn="l"/>
            <a:r>
              <a:rPr lang="en-US" dirty="0">
                <a:solidFill>
                  <a:schemeClr val="bg1"/>
                </a:solidFill>
                <a:latin typeface="Söhn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representasi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diperoleh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oleh BERT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beberapa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pPr marL="139700" indent="0" algn="l"/>
            <a:r>
              <a:rPr lang="en-US" dirty="0">
                <a:solidFill>
                  <a:schemeClr val="bg1"/>
                </a:solidFill>
                <a:latin typeface="Söhne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p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erubahan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arsitektur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dan proses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pelatiha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.</a:t>
            </a:r>
          </a:p>
          <a:p>
            <a:pPr marL="139700" indent="0" algn="l"/>
            <a:endParaRPr lang="en-US" dirty="0">
              <a:solidFill>
                <a:schemeClr val="bg1"/>
              </a:solidFill>
              <a:latin typeface="Söhne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Söhne"/>
              </a:rPr>
              <a:t>RoBERTa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dibangun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atas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dasar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dari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penelitian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mengenai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replikasi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pretraining BERT (Devlin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dkk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., 2019)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mengukur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dampak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dari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Söhne"/>
              </a:rPr>
              <a:t>hyperparamete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r dan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ukuran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data training yang </a:t>
            </a:r>
            <a:r>
              <a:rPr lang="en-US" dirty="0" err="1">
                <a:solidFill>
                  <a:schemeClr val="bg1"/>
                </a:solidFill>
                <a:latin typeface="Söhne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öhne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2" name="Google Shape;731;p68">
            <a:extLst>
              <a:ext uri="{FF2B5EF4-FFF2-40B4-BE49-F238E27FC236}">
                <a16:creationId xmlns:a16="http://schemas.microsoft.com/office/drawing/2014/main" id="{012583C5-E245-447E-BB69-17F118EF5430}"/>
              </a:ext>
            </a:extLst>
          </p:cNvPr>
          <p:cNvSpPr/>
          <p:nvPr/>
        </p:nvSpPr>
        <p:spPr>
          <a:xfrm>
            <a:off x="-1368775" y="179413"/>
            <a:ext cx="3222945" cy="342169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63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6166" y="225769"/>
            <a:ext cx="73490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RoBERTa (Robustly optimized BERT approach)</a:t>
            </a:r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386166" y="949305"/>
            <a:ext cx="8203681" cy="396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139700" indent="0" algn="l"/>
            <a:r>
              <a:rPr lang="en-US" sz="1600" dirty="0" err="1">
                <a:solidFill>
                  <a:schemeClr val="bg1"/>
                </a:solidFill>
                <a:latin typeface="+mn-lt"/>
              </a:rPr>
              <a:t>Pengaturan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arsitektur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RoBERTa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antara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lain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sebagai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berikut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(Liu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dkk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., 2019)</a:t>
            </a:r>
          </a:p>
          <a:p>
            <a:pPr marL="139700" indent="0" algn="l"/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482600" indent="-342900" algn="l">
              <a:buAutoNum type="alphaLcParenR"/>
            </a:pPr>
            <a:r>
              <a:rPr lang="en-US" sz="1600" b="1" i="1" dirty="0">
                <a:solidFill>
                  <a:schemeClr val="bg1"/>
                </a:solidFill>
                <a:effectLst/>
                <a:latin typeface="+mn-lt"/>
              </a:rPr>
              <a:t>Dynamic masking</a:t>
            </a:r>
            <a:endParaRPr lang="en-US" sz="1600" b="1" i="1" dirty="0">
              <a:solidFill>
                <a:schemeClr val="bg1"/>
              </a:solidFill>
              <a:latin typeface="+mn-lt"/>
            </a:endParaRPr>
          </a:p>
          <a:p>
            <a:pPr marL="139700" indent="0" algn="l"/>
            <a:r>
              <a:rPr lang="en-US" sz="1600" i="1" dirty="0">
                <a:solidFill>
                  <a:schemeClr val="bg1"/>
                </a:solidFill>
                <a:latin typeface="+mn-lt"/>
              </a:rPr>
              <a:t>     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Arsitektur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RoBERTa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menggunakan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konsep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dynamic masking, di mana masking pattern </a:t>
            </a:r>
          </a:p>
          <a:p>
            <a:pPr marL="139700" indent="0" algn="l"/>
            <a:r>
              <a:rPr lang="en-US" sz="1400" dirty="0">
                <a:solidFill>
                  <a:schemeClr val="bg1"/>
                </a:solidFill>
                <a:latin typeface="+mn-lt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dihasilkan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setiap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kali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memberikan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 sequence pada model</a:t>
            </a:r>
          </a:p>
          <a:p>
            <a:pPr marL="596900" lvl="1" indent="0" algn="l"/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122238" lvl="1" indent="-61913" algn="l"/>
            <a:r>
              <a:rPr lang="en-US" sz="1600" b="1" dirty="0">
                <a:solidFill>
                  <a:schemeClr val="bg1"/>
                </a:solidFill>
                <a:latin typeface="+mn-lt"/>
              </a:rPr>
              <a:t>  b)     </a:t>
            </a:r>
            <a:r>
              <a:rPr lang="en-US" sz="1600" b="1" dirty="0" err="1">
                <a:solidFill>
                  <a:schemeClr val="bg1"/>
                </a:solidFill>
                <a:latin typeface="+mn-lt"/>
              </a:rPr>
              <a:t>Menghilangkan</a:t>
            </a:r>
            <a:r>
              <a:rPr lang="en-US" sz="1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+mn-lt"/>
              </a:rPr>
              <a:t>Next Sentence Prediction </a:t>
            </a:r>
            <a:r>
              <a:rPr lang="en-US" sz="1600" b="1" dirty="0">
                <a:solidFill>
                  <a:schemeClr val="bg1"/>
                </a:solidFill>
                <a:latin typeface="+mn-lt"/>
              </a:rPr>
              <a:t>(NSP)</a:t>
            </a:r>
          </a:p>
          <a:p>
            <a:pPr marL="122238" lvl="1" indent="-61913" algn="l"/>
            <a:r>
              <a:rPr lang="en-US" sz="16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       NSP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binary classification loss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untuk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memprediksi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apakah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dua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segmen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saling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</a:t>
            </a:r>
          </a:p>
          <a:p>
            <a:pPr marL="122238" lvl="1" indent="-61913" algn="l"/>
            <a:r>
              <a:rPr lang="en-US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mengikuti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satu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sama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lain pada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teks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Didesain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untuk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performa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122238" lvl="1" indent="-61913" algn="l"/>
            <a:r>
              <a:rPr lang="en-US" dirty="0">
                <a:solidFill>
                  <a:schemeClr val="bg1"/>
                </a:solidFill>
                <a:latin typeface="+mn-lt"/>
              </a:rPr>
              <a:t>	         pada downstream task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seperti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Natural Language Inference (Bowman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dkk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., 2015)</a:t>
            </a:r>
          </a:p>
          <a:p>
            <a:pPr marL="122238" lvl="1" indent="-61913" algn="l"/>
            <a:r>
              <a:rPr lang="en-US" dirty="0">
                <a:solidFill>
                  <a:schemeClr val="bg1"/>
                </a:solidFill>
                <a:latin typeface="+mn-lt"/>
              </a:rPr>
              <a:t>		</a:t>
            </a:r>
          </a:p>
          <a:p>
            <a:pPr marL="122238" lvl="1" indent="-61913" algn="l"/>
            <a:r>
              <a:rPr lang="en-US" sz="1600" b="1" dirty="0">
                <a:solidFill>
                  <a:schemeClr val="bg1"/>
                </a:solidFill>
                <a:latin typeface="+mn-lt"/>
              </a:rPr>
              <a:t>  c)     Training </a:t>
            </a:r>
            <a:r>
              <a:rPr lang="en-US" sz="1600" b="1" dirty="0" err="1">
                <a:solidFill>
                  <a:schemeClr val="bg1"/>
                </a:solidFill>
                <a:latin typeface="+mn-lt"/>
              </a:rPr>
              <a:t>dengan</a:t>
            </a:r>
            <a:r>
              <a:rPr lang="en-US" sz="1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n-lt"/>
              </a:rPr>
              <a:t>ukuran</a:t>
            </a:r>
            <a:r>
              <a:rPr lang="en-US" sz="1600" b="1" dirty="0">
                <a:solidFill>
                  <a:schemeClr val="bg1"/>
                </a:solidFill>
                <a:latin typeface="+mn-lt"/>
              </a:rPr>
              <a:t> batches yang </a:t>
            </a:r>
            <a:r>
              <a:rPr lang="en-US" sz="1600" b="1" dirty="0" err="1">
                <a:solidFill>
                  <a:schemeClr val="bg1"/>
                </a:solidFill>
                <a:latin typeface="+mn-lt"/>
              </a:rPr>
              <a:t>besar</a:t>
            </a:r>
            <a:endParaRPr lang="en-US" sz="1600" b="1" dirty="0">
              <a:solidFill>
                <a:schemeClr val="bg1"/>
              </a:solidFill>
              <a:latin typeface="+mn-lt"/>
            </a:endParaRPr>
          </a:p>
          <a:p>
            <a:pPr marL="122238" lvl="1" indent="-61913" algn="l"/>
            <a:r>
              <a:rPr lang="en-US" sz="1600" dirty="0">
                <a:solidFill>
                  <a:schemeClr val="bg1"/>
                </a:solidFill>
                <a:latin typeface="+mn-lt"/>
              </a:rPr>
              <a:t>	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        </a:t>
            </a:r>
            <a:r>
              <a:rPr lang="en-US" dirty="0">
                <a:latin typeface="+mn-lt"/>
              </a:rPr>
              <a:t>Proses training </a:t>
            </a:r>
            <a:r>
              <a:rPr lang="en-US" dirty="0" err="1">
                <a:latin typeface="+mn-lt"/>
              </a:rPr>
              <a:t>dengan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jumlah</a:t>
            </a:r>
            <a:r>
              <a:rPr lang="en-US" dirty="0">
                <a:latin typeface="+mn-lt"/>
              </a:rPr>
              <a:t> mini-batches yang </a:t>
            </a:r>
            <a:r>
              <a:rPr lang="en-US" dirty="0" err="1">
                <a:latin typeface="+mn-lt"/>
              </a:rPr>
              <a:t>besar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dapat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meningkatkan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optimasi</a:t>
            </a:r>
            <a:r>
              <a:rPr lang="en-US" dirty="0">
                <a:latin typeface="+mn-lt"/>
              </a:rPr>
              <a:t> </a:t>
            </a:r>
          </a:p>
          <a:p>
            <a:pPr marL="122238" lvl="1" indent="-61913" algn="l"/>
            <a:r>
              <a:rPr lang="en-US" dirty="0">
                <a:latin typeface="+mn-lt"/>
              </a:rPr>
              <a:t>            </a:t>
            </a:r>
            <a:r>
              <a:rPr lang="en-US" dirty="0" err="1">
                <a:latin typeface="+mn-lt"/>
              </a:rPr>
              <a:t>kecepatan</a:t>
            </a:r>
            <a:r>
              <a:rPr lang="en-US" dirty="0">
                <a:latin typeface="+mn-lt"/>
              </a:rPr>
              <a:t> dan end-task performance </a:t>
            </a:r>
            <a:r>
              <a:rPr lang="en-US" dirty="0" err="1">
                <a:latin typeface="+mn-lt"/>
              </a:rPr>
              <a:t>ketika</a:t>
            </a:r>
            <a:r>
              <a:rPr lang="en-US" dirty="0">
                <a:latin typeface="+mn-lt"/>
              </a:rPr>
              <a:t> learning rate </a:t>
            </a:r>
            <a:r>
              <a:rPr lang="en-US" dirty="0" err="1">
                <a:latin typeface="+mn-lt"/>
              </a:rPr>
              <a:t>meningkat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dengan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tepat</a:t>
            </a:r>
            <a:r>
              <a:rPr lang="en-US" dirty="0">
                <a:latin typeface="+mn-lt"/>
              </a:rPr>
              <a:t> (Ott </a:t>
            </a:r>
            <a:r>
              <a:rPr lang="en-US" dirty="0" err="1">
                <a:latin typeface="+mn-lt"/>
              </a:rPr>
              <a:t>dkk</a:t>
            </a:r>
            <a:r>
              <a:rPr lang="en-US" dirty="0">
                <a:latin typeface="+mn-lt"/>
              </a:rPr>
              <a:t>.,  </a:t>
            </a:r>
          </a:p>
          <a:p>
            <a:pPr marL="122238" lvl="1" indent="-61913" algn="l"/>
            <a:r>
              <a:rPr lang="en-US" dirty="0">
                <a:latin typeface="+mn-lt"/>
              </a:rPr>
              <a:t>            2018</a:t>
            </a:r>
            <a:r>
              <a:rPr lang="en-US" sz="2000" dirty="0"/>
              <a:t>).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122238" lvl="1" indent="-61913" algn="l"/>
            <a:r>
              <a:rPr lang="en-US" dirty="0">
                <a:solidFill>
                  <a:schemeClr val="bg1"/>
                </a:solidFill>
                <a:latin typeface="+mn-lt"/>
              </a:rPr>
              <a:t>	        </a:t>
            </a:r>
          </a:p>
        </p:txBody>
      </p:sp>
      <p:sp>
        <p:nvSpPr>
          <p:cNvPr id="2" name="Google Shape;731;p68">
            <a:extLst>
              <a:ext uri="{FF2B5EF4-FFF2-40B4-BE49-F238E27FC236}">
                <a16:creationId xmlns:a16="http://schemas.microsoft.com/office/drawing/2014/main" id="{012583C5-E245-447E-BB69-17F118EF5430}"/>
              </a:ext>
            </a:extLst>
          </p:cNvPr>
          <p:cNvSpPr/>
          <p:nvPr/>
        </p:nvSpPr>
        <p:spPr>
          <a:xfrm>
            <a:off x="7188027" y="1794650"/>
            <a:ext cx="3222945" cy="342169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37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92836" y="179413"/>
            <a:ext cx="73490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Arsitektur RoBERTa</a:t>
            </a:r>
          </a:p>
        </p:txBody>
      </p:sp>
      <p:sp>
        <p:nvSpPr>
          <p:cNvPr id="2" name="Google Shape;731;p68">
            <a:extLst>
              <a:ext uri="{FF2B5EF4-FFF2-40B4-BE49-F238E27FC236}">
                <a16:creationId xmlns:a16="http://schemas.microsoft.com/office/drawing/2014/main" id="{012583C5-E245-447E-BB69-17F118EF5430}"/>
              </a:ext>
            </a:extLst>
          </p:cNvPr>
          <p:cNvSpPr/>
          <p:nvPr/>
        </p:nvSpPr>
        <p:spPr>
          <a:xfrm>
            <a:off x="-1368775" y="179413"/>
            <a:ext cx="3222945" cy="342169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RoBERTa: A Robustly Optimized BERT Pretraining Approach">
            <a:extLst>
              <a:ext uri="{FF2B5EF4-FFF2-40B4-BE49-F238E27FC236}">
                <a16:creationId xmlns:a16="http://schemas.microsoft.com/office/drawing/2014/main" id="{4DAC39CF-6BE7-9CCA-4515-82FF0CEB1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83" y="927128"/>
            <a:ext cx="6440990" cy="360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15E83-DB51-581B-9D8F-4D18AC32503A}"/>
              </a:ext>
            </a:extLst>
          </p:cNvPr>
          <p:cNvSpPr txBox="1"/>
          <p:nvPr/>
        </p:nvSpPr>
        <p:spPr>
          <a:xfrm>
            <a:off x="1060703" y="4656310"/>
            <a:ext cx="7022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https://www.labellerr.com/blog/roberta-a-robustly-optimized-bert-pretraining-approach/</a:t>
            </a:r>
          </a:p>
        </p:txBody>
      </p:sp>
    </p:spTree>
    <p:extLst>
      <p:ext uri="{BB962C8B-B14F-4D97-AF65-F5344CB8AC3E}">
        <p14:creationId xmlns:p14="http://schemas.microsoft.com/office/powerpoint/2010/main" val="285227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Simulasi</a:t>
            </a:r>
            <a:endParaRPr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814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92836" y="179413"/>
            <a:ext cx="45962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Tentang Dataset :</a:t>
            </a:r>
            <a:endParaRPr sz="24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533999" y="4599321"/>
            <a:ext cx="7857876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i="1" dirty="0"/>
              <a:t>https://www.kaggle.com/datasets/vivekrathi055/sentiment-analysis-on-financial-tweets/data</a:t>
            </a:r>
            <a:endParaRPr sz="1400" i="1" dirty="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33;p68"/>
          <p:cNvSpPr txBox="1">
            <a:spLocks/>
          </p:cNvSpPr>
          <p:nvPr/>
        </p:nvSpPr>
        <p:spPr>
          <a:xfrm>
            <a:off x="458792" y="1021213"/>
            <a:ext cx="7857876" cy="332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Dataset </a:t>
            </a:r>
            <a:r>
              <a:rPr lang="en-US" sz="1500" dirty="0" err="1"/>
              <a:t>diperoleh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Daily News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berbagai</a:t>
            </a:r>
            <a:r>
              <a:rPr lang="en-US" sz="1500" dirty="0"/>
              <a:t> </a:t>
            </a:r>
            <a:r>
              <a:rPr lang="en-US" sz="1500" dirty="0" err="1"/>
              <a:t>sumber</a:t>
            </a:r>
            <a:r>
              <a:rPr lang="en-US" sz="15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Dataset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digunakan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analisis</a:t>
            </a:r>
            <a:r>
              <a:rPr lang="en-US" sz="1500" dirty="0"/>
              <a:t> sentiment dan </a:t>
            </a:r>
            <a:r>
              <a:rPr lang="en-US" sz="1500" dirty="0" err="1"/>
              <a:t>mengumpulkan</a:t>
            </a:r>
            <a:r>
              <a:rPr lang="en-US" sz="1500" dirty="0"/>
              <a:t> data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untuk</a:t>
            </a:r>
            <a:r>
              <a:rPr lang="en-US" sz="1500" dirty="0"/>
              <a:t> </a:t>
            </a:r>
            <a:r>
              <a:rPr lang="en-US" sz="1500" dirty="0" err="1"/>
              <a:t>menghasilkan</a:t>
            </a:r>
            <a:r>
              <a:rPr lang="en-US" sz="1500" dirty="0"/>
              <a:t> </a:t>
            </a:r>
            <a:r>
              <a:rPr lang="en-US" sz="1500" dirty="0" err="1"/>
              <a:t>profil</a:t>
            </a:r>
            <a:r>
              <a:rPr lang="en-US" sz="1500" dirty="0"/>
              <a:t> sentiment pada Perusahaan yang </a:t>
            </a:r>
            <a:r>
              <a:rPr lang="en-US" sz="1500" dirty="0" err="1"/>
              <a:t>terdaftar</a:t>
            </a:r>
            <a:r>
              <a:rPr lang="en-US" sz="1500" dirty="0"/>
              <a:t> </a:t>
            </a:r>
            <a:r>
              <a:rPr lang="en-US" sz="1500" dirty="0" err="1"/>
              <a:t>secara</a:t>
            </a:r>
            <a:r>
              <a:rPr lang="en-US" sz="1500" dirty="0"/>
              <a:t> public.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File dataset : </a:t>
            </a:r>
            <a:r>
              <a:rPr lang="en-US" sz="1500" b="1" dirty="0"/>
              <a:t>stockerbot-export1.csv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/>
              <a:t>Berisi</a:t>
            </a:r>
            <a:r>
              <a:rPr lang="en-US" sz="1500" dirty="0"/>
              <a:t> 8 Kolom :</a:t>
            </a:r>
          </a:p>
          <a:p>
            <a:pPr marL="0" indent="0">
              <a:lnSpc>
                <a:spcPct val="150000"/>
              </a:lnSpc>
            </a:pPr>
            <a:r>
              <a:rPr lang="en-US" sz="1500" dirty="0"/>
              <a:t>	- Id			-Company Names</a:t>
            </a:r>
          </a:p>
          <a:p>
            <a:pPr marL="0" indent="0">
              <a:lnSpc>
                <a:spcPct val="150000"/>
              </a:lnSpc>
            </a:pPr>
            <a:r>
              <a:rPr lang="en-US" sz="1500" dirty="0"/>
              <a:t>	- Text			-URL</a:t>
            </a:r>
          </a:p>
          <a:p>
            <a:pPr marL="0" indent="0">
              <a:lnSpc>
                <a:spcPct val="150000"/>
              </a:lnSpc>
            </a:pPr>
            <a:r>
              <a:rPr lang="en-US" sz="1500" dirty="0"/>
              <a:t>	-Timestamp		- Verified</a:t>
            </a:r>
          </a:p>
          <a:p>
            <a:pPr marL="0" indent="0">
              <a:lnSpc>
                <a:spcPct val="150000"/>
              </a:lnSpc>
            </a:pPr>
            <a:r>
              <a:rPr lang="en-US" sz="1500" dirty="0"/>
              <a:t>	-Symbols			- Source</a:t>
            </a:r>
          </a:p>
        </p:txBody>
      </p:sp>
    </p:spTree>
    <p:extLst>
      <p:ext uri="{BB962C8B-B14F-4D97-AF65-F5344CB8AC3E}">
        <p14:creationId xmlns:p14="http://schemas.microsoft.com/office/powerpoint/2010/main" val="385080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21717" y="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Dataset</a:t>
            </a:r>
            <a:endParaRPr sz="24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533999" y="4599321"/>
            <a:ext cx="7857876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i="1" dirty="0"/>
              <a:t>https://www.kaggle.com/datasets/vivekrathi055/sentiment-analysis-on-financial-tweets/data</a:t>
            </a:r>
            <a:endParaRPr sz="1400" i="1" dirty="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476C2A-9157-A12E-4A50-1EEAFC2D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31" y="776067"/>
            <a:ext cx="6169281" cy="35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1976433" y="1252316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1467954" y="2150850"/>
            <a:ext cx="620809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PRE-PROCESSING</a:t>
            </a:r>
            <a:endParaRPr sz="48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533999" y="4599321"/>
            <a:ext cx="7857876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i="1" dirty="0"/>
              <a:t>https://www.kaggle.com/datasets/vivekrathi055/sentiment-analysis-on-financial-tweets/data</a:t>
            </a:r>
            <a:endParaRPr sz="1400" i="1" dirty="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0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167000" y="1705350"/>
            <a:ext cx="49680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PENDAHULUAN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21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3DA-064D-A134-CB3A-DCA80783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53067"/>
            <a:ext cx="7285939" cy="841800"/>
          </a:xfrm>
        </p:spPr>
        <p:txBody>
          <a:bodyPr/>
          <a:lstStyle/>
          <a:p>
            <a:r>
              <a:rPr lang="en-US" sz="3500" err="1"/>
              <a:t>Tahapan</a:t>
            </a:r>
            <a:r>
              <a:rPr lang="en-US" sz="3500"/>
              <a:t> Pre-Processing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24A9B-D4EB-5B8B-02BB-DF7847635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19" y="1177747"/>
            <a:ext cx="7801793" cy="221686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Input:</a:t>
            </a:r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marL="457200" lvl="1" indent="0" algn="l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Dokumen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teks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untuk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pelatihan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atau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pengujian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bersumber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i="1">
                <a:hlinkClick r:id="rId2"/>
              </a:rPr>
              <a:t>https://www.kaggle.com/datasets/vivekrathi055/sentiment-analysis-on-financial-tweets/data</a:t>
            </a:r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>
                <a:solidFill>
                  <a:schemeClr val="bg1"/>
                </a:solidFill>
                <a:latin typeface="Söhne"/>
              </a:rPr>
              <a:t>Handling Missing Value</a:t>
            </a:r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marL="139700" indent="0" algn="l"/>
            <a:r>
              <a:rPr lang="en-US" sz="1400">
                <a:solidFill>
                  <a:schemeClr val="bg1"/>
                </a:solidFill>
                <a:latin typeface="Söhne"/>
              </a:rPr>
              <a:t>       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Memilih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strategi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penanganan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sesuai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seperti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baris atau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kolom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dengan missing    </a:t>
            </a:r>
          </a:p>
          <a:p>
            <a:pPr marL="139700" indent="0" algn="l"/>
            <a:r>
              <a:rPr lang="en-US" sz="1400">
                <a:solidFill>
                  <a:schemeClr val="bg1"/>
                </a:solidFill>
                <a:latin typeface="Söhne"/>
              </a:rPr>
              <a:t>        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values,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mengganti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missing values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rata-rata, atau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metode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lainnya.Pada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 </a:t>
            </a:r>
          </a:p>
          <a:p>
            <a:pPr marL="139700" indent="0" algn="l"/>
            <a:r>
              <a:rPr lang="en-US" sz="1400">
                <a:solidFill>
                  <a:schemeClr val="bg1"/>
                </a:solidFill>
                <a:latin typeface="Söhne"/>
              </a:rPr>
              <a:t>        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data ini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dilakukan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dengan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missing value </a:t>
            </a:r>
          </a:p>
          <a:p>
            <a:pPr marL="482600" indent="-342900" algn="l">
              <a:buAutoNum type="arabicPeriod" startAt="3"/>
            </a:pPr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Handling Duplicate Row:</a:t>
            </a:r>
          </a:p>
          <a:p>
            <a:pPr marL="457200" lvl="1" indent="0" algn="l"/>
            <a:r>
              <a:rPr lang="en-US">
                <a:solidFill>
                  <a:schemeClr val="bg1"/>
                </a:solidFill>
                <a:latin typeface="Söhne"/>
              </a:rPr>
              <a:t> </a:t>
            </a:r>
            <a:r>
              <a:rPr lang="en-US" err="1">
                <a:solidFill>
                  <a:schemeClr val="bg1"/>
                </a:solidFill>
                <a:latin typeface="Söhne"/>
              </a:rPr>
              <a:t>Mencari</a:t>
            </a:r>
            <a:r>
              <a:rPr lang="en-US">
                <a:solidFill>
                  <a:schemeClr val="bg1"/>
                </a:solidFill>
                <a:latin typeface="Söhne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identifikasi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baris-baris yang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identik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duplikat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)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dataset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lalu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memilih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 strategi  </a:t>
            </a:r>
          </a:p>
          <a:p>
            <a:pPr marL="457200" lvl="1" indent="0" algn="l"/>
            <a:r>
              <a:rPr lang="en-US">
                <a:solidFill>
                  <a:schemeClr val="bg1"/>
                </a:solidFill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penanganan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duplikat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, seperti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duplikat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atau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mempertahankan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satu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baris dan </a:t>
            </a:r>
          </a:p>
          <a:p>
            <a:pPr marL="457200" lvl="1" indent="0" algn="l"/>
            <a:r>
              <a:rPr lang="en-US">
                <a:solidFill>
                  <a:schemeClr val="bg1"/>
                </a:solidFill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sisanya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. Pada data ini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dilakukan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handling duplicate row dengan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duplikat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 </a:t>
            </a:r>
          </a:p>
          <a:p>
            <a:pPr marL="457200" lvl="1" indent="0" algn="l"/>
            <a:r>
              <a:rPr lang="en-US">
                <a:solidFill>
                  <a:schemeClr val="bg1"/>
                </a:solidFill>
                <a:latin typeface="Söhne"/>
              </a:rPr>
              <a:t> 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pada baris</a:t>
            </a:r>
          </a:p>
          <a:p>
            <a:pPr marL="482600" indent="-342900" algn="l">
              <a:buAutoNum type="arabicPeriod" startAt="3"/>
            </a:pPr>
            <a:endParaRPr lang="en-US" b="1" i="0">
              <a:solidFill>
                <a:schemeClr val="bg1"/>
              </a:solidFill>
              <a:effectLst/>
              <a:latin typeface="Söhne"/>
            </a:endParaRPr>
          </a:p>
          <a:p>
            <a:pPr marL="139700" indent="0" algn="l"/>
            <a:endParaRPr lang="en-US" b="1" i="0">
              <a:solidFill>
                <a:schemeClr val="bg1"/>
              </a:solidFill>
              <a:effectLst/>
              <a:latin typeface="Söhne"/>
            </a:endParaRPr>
          </a:p>
          <a:p>
            <a:pPr marL="139700" indent="0" algn="l"/>
            <a:endParaRPr lang="en-US" sz="1400" b="1" i="0">
              <a:solidFill>
                <a:schemeClr val="bg1"/>
              </a:solidFill>
              <a:effectLst/>
              <a:latin typeface="Söhne"/>
            </a:endParaRPr>
          </a:p>
          <a:p>
            <a:pPr marL="139700" indent="0"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63DA-064D-A134-CB3A-DCA80783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53067"/>
            <a:ext cx="7285939" cy="702811"/>
          </a:xfrm>
        </p:spPr>
        <p:txBody>
          <a:bodyPr/>
          <a:lstStyle/>
          <a:p>
            <a:r>
              <a:rPr lang="en-US" sz="3000" err="1"/>
              <a:t>Tahapan</a:t>
            </a:r>
            <a:r>
              <a:rPr lang="en-US" sz="3000"/>
              <a:t> Pre-Processing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24A9B-D4EB-5B8B-02BB-DF7847635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19" y="855878"/>
            <a:ext cx="7801793" cy="2209191"/>
          </a:xfrm>
        </p:spPr>
        <p:txBody>
          <a:bodyPr/>
          <a:lstStyle/>
          <a:p>
            <a:pPr marL="139700" indent="0" algn="l"/>
            <a:r>
              <a:rPr lang="en-US" b="1">
                <a:solidFill>
                  <a:schemeClr val="bg1"/>
                </a:solidFill>
                <a:latin typeface="Söhne"/>
              </a:rPr>
              <a:t>4. Handling </a:t>
            </a:r>
            <a:r>
              <a:rPr lang="en-US" b="1" err="1">
                <a:solidFill>
                  <a:schemeClr val="bg1"/>
                </a:solidFill>
                <a:latin typeface="Söhne"/>
              </a:rPr>
              <a:t>Stopwords</a:t>
            </a:r>
            <a:r>
              <a:rPr lang="en-US" b="1">
                <a:solidFill>
                  <a:schemeClr val="bg1"/>
                </a:solidFill>
                <a:latin typeface="Söhne"/>
              </a:rPr>
              <a:t> and Steamer: </a:t>
            </a:r>
          </a:p>
          <a:p>
            <a:pPr marL="139700" indent="0" algn="l"/>
            <a:r>
              <a:rPr lang="en-US" sz="1400" b="1">
                <a:solidFill>
                  <a:schemeClr val="bg1"/>
                </a:solidFill>
                <a:latin typeface="Söhne"/>
              </a:rPr>
              <a:t>     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Söhne"/>
              </a:rPr>
              <a:t>Pemrosesan</a:t>
            </a:r>
            <a:r>
              <a:rPr lang="en-US" sz="1400" b="1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Söhne"/>
              </a:rPr>
              <a:t>Stopwords</a:t>
            </a:r>
            <a:r>
              <a:rPr lang="en-US" sz="1400" b="1" i="0">
                <a:solidFill>
                  <a:schemeClr val="bg1"/>
                </a:solidFill>
                <a:effectLst/>
                <a:latin typeface="Söhne"/>
              </a:rPr>
              <a:t>:</a:t>
            </a:r>
            <a:endParaRPr lang="en-US" sz="1400" b="0" i="0">
              <a:solidFill>
                <a:schemeClr val="bg1"/>
              </a:solidFill>
              <a:effectLst/>
              <a:latin typeface="Söhne"/>
            </a:endParaRPr>
          </a:p>
          <a:p>
            <a:pPr marL="457200" lvl="1" indent="0" algn="l"/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Identifikasi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daftar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stopwords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(kata-kata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umum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yang tidak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memberikan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signifikan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)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misalnya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bahasa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Inggris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).</a:t>
            </a:r>
          </a:p>
          <a:p>
            <a:pPr marL="139700" indent="0" algn="l"/>
            <a:r>
              <a:rPr lang="en-US" sz="1400" b="1">
                <a:solidFill>
                  <a:schemeClr val="bg1"/>
                </a:solidFill>
                <a:latin typeface="Söhne"/>
              </a:rPr>
              <a:t>      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Söhne"/>
              </a:rPr>
              <a:t>Penghapusan</a:t>
            </a:r>
            <a:r>
              <a:rPr lang="en-US" sz="1400" b="1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Söhne"/>
              </a:rPr>
              <a:t>Stopwords</a:t>
            </a:r>
            <a:r>
              <a:rPr lang="en-US" sz="1400" b="1" i="0">
                <a:solidFill>
                  <a:schemeClr val="bg1"/>
                </a:solidFill>
                <a:effectLst/>
                <a:latin typeface="Söhne"/>
              </a:rPr>
              <a:t>:</a:t>
            </a:r>
            <a:endParaRPr lang="en-US" sz="1400" b="0" i="0">
              <a:solidFill>
                <a:schemeClr val="bg1"/>
              </a:solidFill>
              <a:effectLst/>
              <a:latin typeface="Söhne"/>
            </a:endParaRPr>
          </a:p>
          <a:p>
            <a:pPr marL="457200" lvl="1" indent="0" algn="l"/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Melakukan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penghapusan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stopwords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dokumen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teks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untuk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meningkatkan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kualitas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analisis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139700" indent="0" algn="l"/>
            <a:r>
              <a:rPr lang="en-US" sz="1400" b="1">
                <a:solidFill>
                  <a:schemeClr val="bg1"/>
                </a:solidFill>
                <a:latin typeface="Söhne"/>
              </a:rPr>
              <a:t>      </a:t>
            </a:r>
            <a:r>
              <a:rPr lang="en-US" sz="1400" b="1" i="0" err="1">
                <a:solidFill>
                  <a:schemeClr val="bg1"/>
                </a:solidFill>
                <a:effectLst/>
                <a:latin typeface="Söhne"/>
              </a:rPr>
              <a:t>Pemrosesan</a:t>
            </a:r>
            <a:r>
              <a:rPr lang="en-US" sz="1400" b="1" i="0">
                <a:solidFill>
                  <a:schemeClr val="bg1"/>
                </a:solidFill>
                <a:effectLst/>
                <a:latin typeface="Söhne"/>
              </a:rPr>
              <a:t> Stemming:</a:t>
            </a:r>
            <a:endParaRPr lang="en-US" sz="1400" b="0" i="0">
              <a:solidFill>
                <a:schemeClr val="bg1"/>
              </a:solidFill>
              <a:effectLst/>
              <a:latin typeface="Söhne"/>
            </a:endParaRPr>
          </a:p>
          <a:p>
            <a:pPr marL="457200" lvl="1" indent="0" algn="l"/>
            <a:r>
              <a:rPr lang="en-US" err="1">
                <a:solidFill>
                  <a:schemeClr val="bg1"/>
                </a:solidFill>
                <a:latin typeface="Söhne"/>
              </a:rPr>
              <a:t>M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enerapkan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proses stemming untuk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mengubah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kata-kata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menjadi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bentuk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dasarnya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457200" lvl="1" indent="0" algn="l"/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Contoh: "running"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menjadi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"run", "happiness" 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menjadi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 "happy".</a:t>
            </a:r>
            <a:endParaRPr lang="en-US" b="1">
              <a:solidFill>
                <a:schemeClr val="bg1"/>
              </a:solidFill>
              <a:latin typeface="Söhne"/>
            </a:endParaRPr>
          </a:p>
          <a:p>
            <a:pPr marL="139700" indent="0" algn="l"/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5. </a:t>
            </a:r>
            <a:r>
              <a:rPr lang="en-US" b="1" i="0" err="1">
                <a:solidFill>
                  <a:schemeClr val="bg1"/>
                </a:solidFill>
                <a:effectLst/>
                <a:latin typeface="Söhne"/>
              </a:rPr>
              <a:t>Polaritas</a:t>
            </a:r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 : </a:t>
            </a:r>
            <a:r>
              <a:rPr lang="en-US" sz="1400" err="1">
                <a:solidFill>
                  <a:schemeClr val="bg1"/>
                </a:solidFill>
                <a:latin typeface="Söhne"/>
              </a:rPr>
              <a:t>mel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akukan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analisis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sentimen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dokumen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teks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untuk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menentukan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polaritas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pPr marL="139700" indent="0" algn="l"/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    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sentimen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negatif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atau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netra</a:t>
            </a:r>
            <a:r>
              <a:rPr lang="en-US" b="0" i="0" err="1">
                <a:solidFill>
                  <a:schemeClr val="bg1"/>
                </a:solidFill>
                <a:effectLst/>
                <a:latin typeface="Söhne"/>
              </a:rPr>
              <a:t>l</a:t>
            </a:r>
            <a:r>
              <a:rPr lang="en-US" b="0" i="0">
                <a:solidFill>
                  <a:schemeClr val="bg1"/>
                </a:solidFill>
                <a:effectLst/>
                <a:latin typeface="Söhne"/>
              </a:rPr>
              <a:t>).</a:t>
            </a:r>
            <a:endParaRPr lang="en-US" i="0">
              <a:solidFill>
                <a:schemeClr val="bg1"/>
              </a:solidFill>
              <a:effectLst/>
              <a:latin typeface="Söhne"/>
            </a:endParaRPr>
          </a:p>
          <a:p>
            <a:pPr marL="139700" indent="0" algn="l"/>
            <a:r>
              <a:rPr lang="en-US" b="1" i="0">
                <a:solidFill>
                  <a:schemeClr val="bg1"/>
                </a:solidFill>
                <a:effectLst/>
                <a:latin typeface="Söhne"/>
              </a:rPr>
              <a:t>6. Labeling :</a:t>
            </a:r>
          </a:p>
          <a:p>
            <a:pPr marL="139700" indent="0" algn="l"/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Berdasarkan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analisis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sentimen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diberikan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label pada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dokumen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teks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sesuai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dengan    </a:t>
            </a:r>
          </a:p>
          <a:p>
            <a:pPr marL="139700" indent="0" algn="l"/>
            <a:r>
              <a:rPr lang="en-US" sz="1400">
                <a:solidFill>
                  <a:schemeClr val="bg1"/>
                </a:solidFill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polaritasnya.Misalnya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sentimen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diberi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label "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";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negatif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diberi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label  </a:t>
            </a:r>
          </a:p>
          <a:p>
            <a:pPr marL="139700" indent="0" algn="l"/>
            <a:r>
              <a:rPr lang="en-US" sz="1400">
                <a:solidFill>
                  <a:schemeClr val="bg1"/>
                </a:solidFill>
                <a:latin typeface="Söhne"/>
              </a:rPr>
              <a:t>  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"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Negatif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";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netral,di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beri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 label "</a:t>
            </a:r>
            <a:r>
              <a:rPr lang="en-US" sz="1400" b="0" i="0" err="1">
                <a:solidFill>
                  <a:schemeClr val="bg1"/>
                </a:solidFill>
                <a:effectLst/>
                <a:latin typeface="Söhne"/>
              </a:rPr>
              <a:t>Netral</a:t>
            </a:r>
            <a:r>
              <a:rPr lang="en-US" sz="1400" b="0" i="0">
                <a:solidFill>
                  <a:schemeClr val="bg1"/>
                </a:solidFill>
                <a:effectLst/>
                <a:latin typeface="Söhne"/>
              </a:rPr>
              <a:t>".</a:t>
            </a:r>
          </a:p>
          <a:p>
            <a:pPr marL="139700" indent="0" algn="l"/>
            <a:endParaRPr lang="en-US" sz="1400" b="1" i="0">
              <a:solidFill>
                <a:schemeClr val="bg1"/>
              </a:solidFill>
              <a:effectLst/>
              <a:latin typeface="Söhne"/>
            </a:endParaRPr>
          </a:p>
          <a:p>
            <a:pPr marL="139700" indent="0" algn="l"/>
            <a:endParaRPr lang="en-US" b="0" i="0">
              <a:solidFill>
                <a:schemeClr val="bg1"/>
              </a:solidFill>
              <a:effectLst/>
              <a:latin typeface="Söhne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4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21717" y="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Load the Data</a:t>
            </a:r>
            <a:endParaRPr sz="24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533999" y="4599321"/>
            <a:ext cx="7857876" cy="710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i="1" dirty="0"/>
              <a:t>https://www.kaggle.com/datasets/vivekrathi055/sentiment-analysis-on-financial-tweets/data</a:t>
            </a:r>
            <a:endParaRPr sz="1400" i="1" dirty="0"/>
          </a:p>
        </p:txBody>
      </p: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EB5D8C-E030-1E84-5AA9-633B005D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2" y="685800"/>
            <a:ext cx="8669645" cy="33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24505" y="773615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Hapus Kolom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339BD-B137-8578-7A47-6401C1EF1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01"/>
          <a:stretch/>
        </p:blipFill>
        <p:spPr>
          <a:xfrm>
            <a:off x="344720" y="1539134"/>
            <a:ext cx="4096846" cy="427452"/>
          </a:xfrm>
          <a:prstGeom prst="rect">
            <a:avLst/>
          </a:prstGeom>
        </p:spPr>
      </p:pic>
      <p:sp>
        <p:nvSpPr>
          <p:cNvPr id="5" name="Google Shape;733;p68">
            <a:extLst>
              <a:ext uri="{FF2B5EF4-FFF2-40B4-BE49-F238E27FC236}">
                <a16:creationId xmlns:a16="http://schemas.microsoft.com/office/drawing/2014/main" id="{1C6DDE6E-11AE-8B37-D1EE-1387466BE82C}"/>
              </a:ext>
            </a:extLst>
          </p:cNvPr>
          <p:cNvSpPr txBox="1">
            <a:spLocks/>
          </p:cNvSpPr>
          <p:nvPr/>
        </p:nvSpPr>
        <p:spPr>
          <a:xfrm>
            <a:off x="321717" y="2055940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Karena </a:t>
            </a:r>
            <a:r>
              <a:rPr lang="en-US" sz="1400" dirty="0" err="1"/>
              <a:t>kolom</a:t>
            </a:r>
            <a:r>
              <a:rPr lang="en-US" sz="1400" dirty="0"/>
              <a:t> timestamp, </a:t>
            </a:r>
            <a:r>
              <a:rPr lang="en-US" sz="1400" dirty="0" err="1"/>
              <a:t>url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.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dihapus</a:t>
            </a:r>
            <a:endParaRPr lang="en-US" sz="1400" dirty="0"/>
          </a:p>
        </p:txBody>
      </p:sp>
      <p:sp>
        <p:nvSpPr>
          <p:cNvPr id="6" name="Google Shape;732;p68">
            <a:extLst>
              <a:ext uri="{FF2B5EF4-FFF2-40B4-BE49-F238E27FC236}">
                <a16:creationId xmlns:a16="http://schemas.microsoft.com/office/drawing/2014/main" id="{719C41E5-C855-3FC3-2C05-D09C8B5A9BD1}"/>
              </a:ext>
            </a:extLst>
          </p:cNvPr>
          <p:cNvSpPr txBox="1">
            <a:spLocks/>
          </p:cNvSpPr>
          <p:nvPr/>
        </p:nvSpPr>
        <p:spPr>
          <a:xfrm>
            <a:off x="5073900" y="36650"/>
            <a:ext cx="4070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000" dirty="0"/>
              <a:t>Handle Missing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85290-7F7F-4A63-6870-42AE9C6C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08" y="699889"/>
            <a:ext cx="2624013" cy="3383595"/>
          </a:xfrm>
          <a:prstGeom prst="rect">
            <a:avLst/>
          </a:prstGeom>
        </p:spPr>
      </p:pic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73900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704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21716" y="0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Source with most number of tweets</a:t>
            </a:r>
            <a:endParaRPr sz="20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73900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89DAE1-A145-1A79-B788-21D9FB7F6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6" y="735011"/>
            <a:ext cx="8572072" cy="3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21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46769" y="122977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effectLst/>
                <a:latin typeface="Inter"/>
              </a:rPr>
              <a:t>Plotting the top 30 talked about companies in the tweets</a:t>
            </a:r>
            <a:endParaRPr sz="48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73900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B182E-A45F-E09A-5289-CABE7364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57" y="811365"/>
            <a:ext cx="6699575" cy="42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23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46769" y="122977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Clean the Tweets</a:t>
            </a:r>
            <a:endParaRPr lang="en-US" sz="660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73900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D7F3A-5826-0F8F-8BF0-84F84E93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9" y="964777"/>
            <a:ext cx="5144218" cy="1362265"/>
          </a:xfrm>
          <a:prstGeom prst="rect">
            <a:avLst/>
          </a:prstGeom>
        </p:spPr>
      </p:pic>
      <p:sp>
        <p:nvSpPr>
          <p:cNvPr id="4" name="Google Shape;733;p68">
            <a:extLst>
              <a:ext uri="{FF2B5EF4-FFF2-40B4-BE49-F238E27FC236}">
                <a16:creationId xmlns:a16="http://schemas.microsoft.com/office/drawing/2014/main" id="{107D7876-0317-47DA-1FF1-30A13AA5F8AF}"/>
              </a:ext>
            </a:extLst>
          </p:cNvPr>
          <p:cNvSpPr txBox="1">
            <a:spLocks/>
          </p:cNvSpPr>
          <p:nvPr/>
        </p:nvSpPr>
        <p:spPr>
          <a:xfrm>
            <a:off x="346768" y="2747942"/>
            <a:ext cx="435049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NLTK (Natural Language Toolkit) dan Pustaka Re (Regular Expression)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membersihkan</a:t>
            </a:r>
            <a:r>
              <a:rPr lang="en-US" sz="1400" dirty="0"/>
              <a:t> text.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3DDE3C-B812-A39E-C43B-4DD6A8C609EC}"/>
              </a:ext>
            </a:extLst>
          </p:cNvPr>
          <p:cNvCxnSpPr>
            <a:cxnSpLocks/>
          </p:cNvCxnSpPr>
          <p:nvPr/>
        </p:nvCxnSpPr>
        <p:spPr>
          <a:xfrm flipV="1">
            <a:off x="3298628" y="851770"/>
            <a:ext cx="2192359" cy="400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Google Shape;733;p68">
            <a:extLst>
              <a:ext uri="{FF2B5EF4-FFF2-40B4-BE49-F238E27FC236}">
                <a16:creationId xmlns:a16="http://schemas.microsoft.com/office/drawing/2014/main" id="{9AF493F7-58F3-CE80-3281-BF7F301E9CE7}"/>
              </a:ext>
            </a:extLst>
          </p:cNvPr>
          <p:cNvSpPr txBox="1">
            <a:spLocks/>
          </p:cNvSpPr>
          <p:nvPr/>
        </p:nvSpPr>
        <p:spPr>
          <a:xfrm>
            <a:off x="5697662" y="480989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Mencari</a:t>
            </a:r>
            <a:r>
              <a:rPr lang="en-US" sz="1400" dirty="0"/>
              <a:t> username </a:t>
            </a:r>
            <a:r>
              <a:rPr lang="en-US" sz="1400" dirty="0" err="1"/>
              <a:t>dalam</a:t>
            </a:r>
            <a:r>
              <a:rPr lang="en-US" sz="1400" dirty="0"/>
              <a:t> tweet yang </a:t>
            </a:r>
            <a:r>
              <a:rPr lang="en-US" sz="1400" dirty="0" err="1"/>
              <a:t>diawali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symbol ‘@’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F499D-4D5D-CC92-F931-265BD87067A0}"/>
              </a:ext>
            </a:extLst>
          </p:cNvPr>
          <p:cNvCxnSpPr>
            <a:cxnSpLocks/>
          </p:cNvCxnSpPr>
          <p:nvPr/>
        </p:nvCxnSpPr>
        <p:spPr>
          <a:xfrm flipV="1">
            <a:off x="4058129" y="1435796"/>
            <a:ext cx="1753948" cy="17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733;p68">
            <a:extLst>
              <a:ext uri="{FF2B5EF4-FFF2-40B4-BE49-F238E27FC236}">
                <a16:creationId xmlns:a16="http://schemas.microsoft.com/office/drawing/2014/main" id="{E2BBCEC8-2D77-FCF2-D98A-D26F5D88A489}"/>
              </a:ext>
            </a:extLst>
          </p:cNvPr>
          <p:cNvSpPr txBox="1">
            <a:spLocks/>
          </p:cNvSpPr>
          <p:nvPr/>
        </p:nvSpPr>
        <p:spPr>
          <a:xfrm>
            <a:off x="5835440" y="1132271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Mencari</a:t>
            </a:r>
            <a:r>
              <a:rPr lang="en-US" sz="1400" dirty="0"/>
              <a:t> URL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teks</a:t>
            </a:r>
            <a:r>
              <a:rPr lang="en-US" sz="1400" dirty="0"/>
              <a:t>.</a:t>
            </a:r>
          </a:p>
        </p:txBody>
      </p:sp>
      <p:sp>
        <p:nvSpPr>
          <p:cNvPr id="13" name="Google Shape;733;p68">
            <a:extLst>
              <a:ext uri="{FF2B5EF4-FFF2-40B4-BE49-F238E27FC236}">
                <a16:creationId xmlns:a16="http://schemas.microsoft.com/office/drawing/2014/main" id="{1111053F-2371-C60F-48C4-2E7985C46E4C}"/>
              </a:ext>
            </a:extLst>
          </p:cNvPr>
          <p:cNvSpPr txBox="1">
            <a:spLocks/>
          </p:cNvSpPr>
          <p:nvPr/>
        </p:nvSpPr>
        <p:spPr>
          <a:xfrm>
            <a:off x="5697662" y="1736364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Menggabungkan</a:t>
            </a:r>
            <a:r>
              <a:rPr lang="en-US" sz="1400" dirty="0"/>
              <a:t> pat1 dan pat2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C9DF87-B0F5-2597-50CF-CD65C6E67DDB}"/>
              </a:ext>
            </a:extLst>
          </p:cNvPr>
          <p:cNvCxnSpPr>
            <a:cxnSpLocks/>
          </p:cNvCxnSpPr>
          <p:nvPr/>
        </p:nvCxnSpPr>
        <p:spPr>
          <a:xfrm>
            <a:off x="4447295" y="1693557"/>
            <a:ext cx="1181470" cy="204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58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46769" y="122977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Clean the Tweets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73900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4" name="Google Shape;733;p68">
            <a:extLst>
              <a:ext uri="{FF2B5EF4-FFF2-40B4-BE49-F238E27FC236}">
                <a16:creationId xmlns:a16="http://schemas.microsoft.com/office/drawing/2014/main" id="{107D7876-0317-47DA-1FF1-30A13AA5F8AF}"/>
              </a:ext>
            </a:extLst>
          </p:cNvPr>
          <p:cNvSpPr txBox="1">
            <a:spLocks/>
          </p:cNvSpPr>
          <p:nvPr/>
        </p:nvSpPr>
        <p:spPr>
          <a:xfrm>
            <a:off x="570856" y="3228897"/>
            <a:ext cx="435049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Proses yang </a:t>
            </a:r>
            <a:r>
              <a:rPr lang="en-US" sz="1400" dirty="0" err="1"/>
              <a:t>terjadi</a:t>
            </a:r>
            <a:r>
              <a:rPr lang="en-US" sz="1400" dirty="0"/>
              <a:t> di </a:t>
            </a:r>
            <a:r>
              <a:rPr lang="en-US" sz="1400" dirty="0" err="1"/>
              <a:t>iterasi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  <a:r>
              <a:rPr lang="en-US" sz="1400" dirty="0" err="1"/>
              <a:t>mengubah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huruf</a:t>
            </a:r>
            <a:r>
              <a:rPr lang="en-US" sz="1400" dirty="0"/>
              <a:t> </a:t>
            </a:r>
            <a:r>
              <a:rPr lang="en-US" sz="1400" dirty="0" err="1"/>
              <a:t>kecil</a:t>
            </a:r>
            <a:r>
              <a:rPr lang="en-US" sz="1400" dirty="0"/>
              <a:t>, stop words </a:t>
            </a:r>
            <a:r>
              <a:rPr lang="en-US" sz="1400" dirty="0" err="1"/>
              <a:t>dihapus</a:t>
            </a:r>
            <a:r>
              <a:rPr lang="en-US" sz="1400" dirty="0"/>
              <a:t>.</a:t>
            </a:r>
          </a:p>
          <a:p>
            <a:pPr marL="0" indent="0"/>
            <a:r>
              <a:rPr lang="en-US" sz="1400" dirty="0" err="1"/>
              <a:t>Outputnya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list ‘</a:t>
            </a:r>
            <a:r>
              <a:rPr lang="en-US" sz="1400" dirty="0" err="1"/>
              <a:t>cleaned_tweets</a:t>
            </a:r>
            <a:r>
              <a:rPr lang="en-US" sz="1400" dirty="0"/>
              <a:t>’ yang </a:t>
            </a:r>
            <a:r>
              <a:rPr lang="en-US" sz="1400" dirty="0" err="1"/>
              <a:t>awalnya</a:t>
            </a:r>
            <a:r>
              <a:rPr lang="en-US" sz="1400" dirty="0"/>
              <a:t> </a:t>
            </a:r>
            <a:r>
              <a:rPr lang="en-US" sz="1400" dirty="0" err="1"/>
              <a:t>kosong</a:t>
            </a:r>
            <a:r>
              <a:rPr lang="en-US" sz="1400" dirty="0"/>
              <a:t>, </a:t>
            </a:r>
            <a:r>
              <a:rPr lang="en-US" sz="1400" dirty="0" err="1"/>
              <a:t>sekarang</a:t>
            </a:r>
            <a:r>
              <a:rPr lang="en-US" sz="1400" dirty="0"/>
              <a:t> </a:t>
            </a:r>
            <a:r>
              <a:rPr lang="en-US" sz="1400" dirty="0" err="1"/>
              <a:t>berisi</a:t>
            </a:r>
            <a:r>
              <a:rPr lang="en-US" sz="1400" dirty="0"/>
              <a:t> </a:t>
            </a:r>
            <a:r>
              <a:rPr lang="en-US" sz="1400" dirty="0" err="1"/>
              <a:t>teks</a:t>
            </a:r>
            <a:r>
              <a:rPr lang="en-US" sz="1400" dirty="0"/>
              <a:t> yang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dibersihkan</a:t>
            </a:r>
            <a:r>
              <a:rPr lang="en-US" sz="1400" dirty="0"/>
              <a:t>.</a:t>
            </a:r>
          </a:p>
        </p:txBody>
      </p:sp>
      <p:sp>
        <p:nvSpPr>
          <p:cNvPr id="8" name="Google Shape;733;p68">
            <a:extLst>
              <a:ext uri="{FF2B5EF4-FFF2-40B4-BE49-F238E27FC236}">
                <a16:creationId xmlns:a16="http://schemas.microsoft.com/office/drawing/2014/main" id="{9AF493F7-58F3-CE80-3281-BF7F301E9CE7}"/>
              </a:ext>
            </a:extLst>
          </p:cNvPr>
          <p:cNvSpPr txBox="1">
            <a:spLocks/>
          </p:cNvSpPr>
          <p:nvPr/>
        </p:nvSpPr>
        <p:spPr>
          <a:xfrm>
            <a:off x="6106757" y="1082488"/>
            <a:ext cx="267579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Membuat</a:t>
            </a:r>
            <a:r>
              <a:rPr lang="en-US" sz="1400" dirty="0"/>
              <a:t> list </a:t>
            </a:r>
            <a:r>
              <a:rPr lang="en-US" sz="1400" dirty="0" err="1"/>
              <a:t>kosong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menyimpan</a:t>
            </a:r>
            <a:r>
              <a:rPr lang="en-US" sz="1400" dirty="0"/>
              <a:t> </a:t>
            </a:r>
            <a:r>
              <a:rPr lang="en-US" sz="1400" dirty="0" err="1"/>
              <a:t>teks</a:t>
            </a:r>
            <a:r>
              <a:rPr lang="en-US" sz="1400" dirty="0"/>
              <a:t> yang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dibersihkan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F499D-4D5D-CC92-F931-265BD87067A0}"/>
              </a:ext>
            </a:extLst>
          </p:cNvPr>
          <p:cNvCxnSpPr>
            <a:cxnSpLocks/>
          </p:cNvCxnSpPr>
          <p:nvPr/>
        </p:nvCxnSpPr>
        <p:spPr>
          <a:xfrm flipV="1">
            <a:off x="4058129" y="1435796"/>
            <a:ext cx="1753948" cy="17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733;p68">
            <a:extLst>
              <a:ext uri="{FF2B5EF4-FFF2-40B4-BE49-F238E27FC236}">
                <a16:creationId xmlns:a16="http://schemas.microsoft.com/office/drawing/2014/main" id="{E2BBCEC8-2D77-FCF2-D98A-D26F5D88A489}"/>
              </a:ext>
            </a:extLst>
          </p:cNvPr>
          <p:cNvSpPr txBox="1">
            <a:spLocks/>
          </p:cNvSpPr>
          <p:nvPr/>
        </p:nvSpPr>
        <p:spPr>
          <a:xfrm>
            <a:off x="5871277" y="661588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Objek</a:t>
            </a:r>
            <a:r>
              <a:rPr lang="en-US" sz="1400" dirty="0"/>
              <a:t> stemmer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C9DF87-B0F5-2597-50CF-CD65C6E67DDB}"/>
              </a:ext>
            </a:extLst>
          </p:cNvPr>
          <p:cNvCxnSpPr>
            <a:cxnSpLocks/>
          </p:cNvCxnSpPr>
          <p:nvPr/>
        </p:nvCxnSpPr>
        <p:spPr>
          <a:xfrm>
            <a:off x="4447295" y="1693557"/>
            <a:ext cx="1181470" cy="204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F0E8A-8664-3627-4B93-BC796A8B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9" y="916620"/>
            <a:ext cx="5406108" cy="18513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3DDE3C-B812-A39E-C43B-4DD6A8C609EC}"/>
              </a:ext>
            </a:extLst>
          </p:cNvPr>
          <p:cNvCxnSpPr>
            <a:cxnSpLocks/>
          </p:cNvCxnSpPr>
          <p:nvPr/>
        </p:nvCxnSpPr>
        <p:spPr>
          <a:xfrm flipV="1">
            <a:off x="1777888" y="1409300"/>
            <a:ext cx="4274569" cy="25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361484-0E2C-A278-2DAB-59881B501449}"/>
              </a:ext>
            </a:extLst>
          </p:cNvPr>
          <p:cNvCxnSpPr>
            <a:cxnSpLocks/>
          </p:cNvCxnSpPr>
          <p:nvPr/>
        </p:nvCxnSpPr>
        <p:spPr>
          <a:xfrm flipV="1">
            <a:off x="1854088" y="846642"/>
            <a:ext cx="3957989" cy="685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BE5C81-EBDB-B6D4-F852-C4A20D738477}"/>
              </a:ext>
            </a:extLst>
          </p:cNvPr>
          <p:cNvCxnSpPr>
            <a:cxnSpLocks/>
          </p:cNvCxnSpPr>
          <p:nvPr/>
        </p:nvCxnSpPr>
        <p:spPr>
          <a:xfrm flipH="1">
            <a:off x="2329543" y="2310282"/>
            <a:ext cx="969085" cy="869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EF06942-E3FD-C0DC-8137-4AFEE14D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02" y="3173678"/>
            <a:ext cx="3668080" cy="14359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CD5E3B-4600-2031-B855-0AAB18EB12F1}"/>
              </a:ext>
            </a:extLst>
          </p:cNvPr>
          <p:cNvSpPr/>
          <p:nvPr/>
        </p:nvSpPr>
        <p:spPr>
          <a:xfrm>
            <a:off x="4757057" y="3757823"/>
            <a:ext cx="328579" cy="16103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73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46769" y="122977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Polaritas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14065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8" name="Google Shape;733;p68">
            <a:extLst>
              <a:ext uri="{FF2B5EF4-FFF2-40B4-BE49-F238E27FC236}">
                <a16:creationId xmlns:a16="http://schemas.microsoft.com/office/drawing/2014/main" id="{9AF493F7-58F3-CE80-3281-BF7F301E9CE7}"/>
              </a:ext>
            </a:extLst>
          </p:cNvPr>
          <p:cNvSpPr txBox="1">
            <a:spLocks/>
          </p:cNvSpPr>
          <p:nvPr/>
        </p:nvSpPr>
        <p:spPr>
          <a:xfrm>
            <a:off x="4664598" y="3782712"/>
            <a:ext cx="42917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Contoh</a:t>
            </a:r>
            <a:r>
              <a:rPr lang="en-US" sz="1400" dirty="0"/>
              <a:t>: </a:t>
            </a:r>
            <a:r>
              <a:rPr lang="en-US" sz="1400" dirty="0" err="1"/>
              <a:t>jika</a:t>
            </a:r>
            <a:r>
              <a:rPr lang="en-US" sz="1400" dirty="0"/>
              <a:t> ‘compound: 0.5’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sentimennya</a:t>
            </a:r>
            <a:r>
              <a:rPr lang="en-US" sz="1400" dirty="0"/>
              <a:t> </a:t>
            </a:r>
            <a:r>
              <a:rPr lang="en-US" sz="1400" dirty="0" err="1"/>
              <a:t>positif</a:t>
            </a:r>
            <a:r>
              <a:rPr lang="en-US" sz="1400" dirty="0"/>
              <a:t> (</a:t>
            </a:r>
            <a:r>
              <a:rPr lang="en-US" sz="1400" dirty="0" err="1"/>
              <a:t>meskipun</a:t>
            </a:r>
            <a:r>
              <a:rPr lang="en-US" sz="1400" dirty="0"/>
              <a:t>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saja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beberapa</a:t>
            </a:r>
            <a:r>
              <a:rPr lang="en-US" sz="1400" dirty="0"/>
              <a:t> sentiment </a:t>
            </a:r>
            <a:r>
              <a:rPr lang="en-US" sz="1400" dirty="0" err="1"/>
              <a:t>negatif</a:t>
            </a:r>
            <a:r>
              <a:rPr lang="en-US" sz="1400" dirty="0"/>
              <a:t>/</a:t>
            </a:r>
            <a:r>
              <a:rPr lang="en-US" sz="1400" dirty="0" err="1"/>
              <a:t>netral</a:t>
            </a:r>
            <a:r>
              <a:rPr lang="en-US" sz="1400" dirty="0"/>
              <a:t> di </a:t>
            </a:r>
            <a:r>
              <a:rPr lang="en-US" sz="1400" dirty="0" err="1"/>
              <a:t>dalamnya</a:t>
            </a:r>
            <a:r>
              <a:rPr lang="en-US" sz="1400" dirty="0"/>
              <a:t>’.</a:t>
            </a:r>
          </a:p>
          <a:p>
            <a:pPr marL="0" indent="0"/>
            <a:r>
              <a:rPr lang="en-US" sz="1400" dirty="0"/>
              <a:t>Jika compound: -0.7, </a:t>
            </a:r>
            <a:r>
              <a:rPr lang="en-US" sz="1400" dirty="0" err="1"/>
              <a:t>cenderung</a:t>
            </a:r>
            <a:r>
              <a:rPr lang="en-US" sz="1400" dirty="0"/>
              <a:t> </a:t>
            </a:r>
            <a:r>
              <a:rPr lang="en-US" sz="1400" dirty="0" err="1"/>
              <a:t>negatif</a:t>
            </a:r>
            <a:endParaRPr lang="en-US" sz="1400" dirty="0"/>
          </a:p>
        </p:txBody>
      </p:sp>
      <p:sp>
        <p:nvSpPr>
          <p:cNvPr id="12" name="Google Shape;733;p68">
            <a:extLst>
              <a:ext uri="{FF2B5EF4-FFF2-40B4-BE49-F238E27FC236}">
                <a16:creationId xmlns:a16="http://schemas.microsoft.com/office/drawing/2014/main" id="{E2BBCEC8-2D77-FCF2-D98A-D26F5D88A489}"/>
              </a:ext>
            </a:extLst>
          </p:cNvPr>
          <p:cNvSpPr txBox="1">
            <a:spLocks/>
          </p:cNvSpPr>
          <p:nvPr/>
        </p:nvSpPr>
        <p:spPr>
          <a:xfrm>
            <a:off x="4757196" y="1729950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Menetapkan</a:t>
            </a:r>
            <a:r>
              <a:rPr lang="en-US" sz="1400" dirty="0"/>
              <a:t> batas </a:t>
            </a:r>
            <a:r>
              <a:rPr lang="en-US" sz="1400" dirty="0" err="1"/>
              <a:t>skor</a:t>
            </a:r>
            <a:r>
              <a:rPr lang="en-US" sz="1400" dirty="0"/>
              <a:t> sentiment </a:t>
            </a:r>
            <a:r>
              <a:rPr lang="en-US" sz="1400" dirty="0" err="1"/>
              <a:t>positif</a:t>
            </a:r>
            <a:r>
              <a:rPr lang="en-US" sz="1400" dirty="0"/>
              <a:t>, </a:t>
            </a:r>
            <a:r>
              <a:rPr lang="en-US" sz="1400" dirty="0" err="1"/>
              <a:t>negatif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netral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0DE9A-E0AE-9CC1-E586-53E175E71FD0}"/>
              </a:ext>
            </a:extLst>
          </p:cNvPr>
          <p:cNvSpPr txBox="1"/>
          <p:nvPr/>
        </p:nvSpPr>
        <p:spPr>
          <a:xfrm>
            <a:off x="474608" y="716028"/>
            <a:ext cx="50970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n-lt"/>
              </a:rPr>
              <a:t>Polaritas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untuk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mengukur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arah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kekuatan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sentimen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dalam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tweets, dan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skor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polaritas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yaitu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positif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(pos),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negatif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(neg),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netral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(neu)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SentimentIntensityAnalyzer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4001B7-2213-0CAF-FFC6-E821FAE3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8" y="1806577"/>
            <a:ext cx="3635692" cy="308172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CC47332-30EE-A639-0967-0DF45FAF6C59}"/>
              </a:ext>
            </a:extLst>
          </p:cNvPr>
          <p:cNvSpPr/>
          <p:nvPr/>
        </p:nvSpPr>
        <p:spPr>
          <a:xfrm>
            <a:off x="4202898" y="2880715"/>
            <a:ext cx="461700" cy="16480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0534E-5664-9129-E5C0-B1120F47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58" y="2355241"/>
            <a:ext cx="3977736" cy="14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80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8344" y="36253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Buat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Dataframe</a:t>
            </a:r>
            <a:r>
              <a:rPr lang="en-US" sz="2800" dirty="0">
                <a:latin typeface="Inter"/>
              </a:rPr>
              <a:t> Baru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014065" y="3336923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12" name="Google Shape;733;p68">
            <a:extLst>
              <a:ext uri="{FF2B5EF4-FFF2-40B4-BE49-F238E27FC236}">
                <a16:creationId xmlns:a16="http://schemas.microsoft.com/office/drawing/2014/main" id="{E2BBCEC8-2D77-FCF2-D98A-D26F5D88A489}"/>
              </a:ext>
            </a:extLst>
          </p:cNvPr>
          <p:cNvSpPr txBox="1">
            <a:spLocks/>
          </p:cNvSpPr>
          <p:nvPr/>
        </p:nvSpPr>
        <p:spPr>
          <a:xfrm>
            <a:off x="4757196" y="1729950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dirty="0" err="1"/>
              <a:t>kosong</a:t>
            </a:r>
            <a:r>
              <a:rPr lang="en-US" sz="1400" dirty="0"/>
              <a:t> Bernama ‘</a:t>
            </a:r>
            <a:r>
              <a:rPr lang="en-US" sz="1400" dirty="0" err="1"/>
              <a:t>tweet_sentiment</a:t>
            </a:r>
            <a:r>
              <a:rPr lang="en-US" sz="1400" dirty="0"/>
              <a:t>’</a:t>
            </a:r>
          </a:p>
          <a:p>
            <a:pPr marL="0" indent="0"/>
            <a:r>
              <a:rPr lang="en-US" sz="1400" dirty="0"/>
              <a:t>Lalu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diisi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‘</a:t>
            </a:r>
            <a:r>
              <a:rPr lang="en-US" sz="1400" dirty="0" err="1"/>
              <a:t>cleaned_tweets</a:t>
            </a:r>
            <a:r>
              <a:rPr lang="en-US" sz="1400" dirty="0"/>
              <a:t>’ dan ‘sentiment’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0DE9A-E0AE-9CC1-E586-53E175E71FD0}"/>
              </a:ext>
            </a:extLst>
          </p:cNvPr>
          <p:cNvSpPr txBox="1"/>
          <p:nvPr/>
        </p:nvSpPr>
        <p:spPr>
          <a:xfrm>
            <a:off x="532482" y="810888"/>
            <a:ext cx="5097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Membuat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list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kosong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dengan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nama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‘sentiment’</a:t>
            </a:r>
          </a:p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Tujuannya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akan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diisi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nilai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sentiment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untuk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tiap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tweets.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02B61-425A-A2A5-5B18-866777613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7" y="1768263"/>
            <a:ext cx="3964338" cy="16069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E897FF-1203-87EA-3389-AECA6778ED46}"/>
              </a:ext>
            </a:extLst>
          </p:cNvPr>
          <p:cNvCxnSpPr>
            <a:cxnSpLocks/>
          </p:cNvCxnSpPr>
          <p:nvPr/>
        </p:nvCxnSpPr>
        <p:spPr>
          <a:xfrm flipV="1">
            <a:off x="2002420" y="1334108"/>
            <a:ext cx="254643" cy="608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63A8F2-1208-982D-19AB-B54E755E016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302593" y="2150850"/>
            <a:ext cx="1454603" cy="77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Latar Belakang</a:t>
            </a:r>
            <a:endParaRPr lang="en-US" dirty="0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068796"/>
            <a:ext cx="7704000" cy="36376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Banyak </a:t>
            </a:r>
            <a:r>
              <a:rPr lang="en-US" sz="1800" dirty="0" err="1"/>
              <a:t>faktor</a:t>
            </a:r>
            <a:r>
              <a:rPr lang="en-US" sz="1800" dirty="0"/>
              <a:t> yang </a:t>
            </a:r>
            <a:r>
              <a:rPr lang="en-US" sz="1800" dirty="0" err="1"/>
              <a:t>memengaruhi</a:t>
            </a:r>
            <a:r>
              <a:rPr lang="en-US" sz="1800" dirty="0"/>
              <a:t> </a:t>
            </a:r>
            <a:r>
              <a:rPr lang="en-US" sz="1800" dirty="0" err="1"/>
              <a:t>harga</a:t>
            </a:r>
            <a:r>
              <a:rPr lang="en-US" sz="1800" dirty="0"/>
              <a:t> </a:t>
            </a:r>
            <a:r>
              <a:rPr lang="en-US" sz="1800" dirty="0" err="1"/>
              <a:t>saham</a:t>
            </a:r>
            <a:r>
              <a:rPr lang="en-US" sz="1800" dirty="0"/>
              <a:t>, salah </a:t>
            </a:r>
            <a:r>
              <a:rPr lang="en-US" sz="1800" dirty="0" err="1"/>
              <a:t>satunya</a:t>
            </a:r>
            <a:r>
              <a:rPr lang="en-US" sz="1800" dirty="0"/>
              <a:t> adalah </a:t>
            </a:r>
            <a:r>
              <a:rPr lang="en-US" sz="1800" dirty="0" err="1"/>
              <a:t>berita</a:t>
            </a:r>
            <a:r>
              <a:rPr lang="en-US" sz="1800" dirty="0"/>
              <a:t> atau </a:t>
            </a:r>
            <a:r>
              <a:rPr lang="en-US" sz="1800" dirty="0" err="1"/>
              <a:t>sentimen</a:t>
            </a:r>
            <a:r>
              <a:rPr lang="en-US" sz="1800" dirty="0"/>
              <a:t> </a:t>
            </a:r>
            <a:r>
              <a:rPr lang="en-US" sz="1800" dirty="0" err="1"/>
              <a:t>tentang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r>
              <a:rPr lang="en-US" sz="1800" dirty="0"/>
              <a:t> yang </a:t>
            </a:r>
            <a:r>
              <a:rPr lang="en-US" sz="1800" dirty="0" err="1"/>
              <a:t>menerbitkan</a:t>
            </a:r>
            <a:r>
              <a:rPr lang="en-US" sz="1800" dirty="0"/>
              <a:t> </a:t>
            </a:r>
            <a:r>
              <a:rPr lang="en-US" sz="1800" dirty="0" err="1"/>
              <a:t>saham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</a:t>
            </a:r>
            <a:r>
              <a:rPr lang="en-US" sz="1800" dirty="0" err="1"/>
              <a:t>berita</a:t>
            </a:r>
            <a:r>
              <a:rPr lang="en-US" sz="1800" dirty="0"/>
              <a:t> atau </a:t>
            </a:r>
            <a:r>
              <a:rPr lang="en-US" sz="1800" dirty="0" err="1"/>
              <a:t>sentimen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merupakan data tidak </a:t>
            </a:r>
            <a:r>
              <a:rPr lang="en-US" sz="1800" dirty="0" err="1"/>
              <a:t>terstruktur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dikonversi</a:t>
            </a:r>
            <a:r>
              <a:rPr lang="en-US" sz="1800" dirty="0"/>
              <a:t> oleh Natural Language Processing (NLP) </a:t>
            </a:r>
            <a:r>
              <a:rPr lang="en-US" sz="1800" dirty="0" err="1"/>
              <a:t>ke</a:t>
            </a:r>
            <a:r>
              <a:rPr lang="en-US" sz="1800" dirty="0"/>
              <a:t> data </a:t>
            </a:r>
            <a:r>
              <a:rPr lang="en-US" sz="1800" dirty="0" err="1"/>
              <a:t>terstruktur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dianalisis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lanjut</a:t>
            </a:r>
            <a:r>
              <a:rPr lang="en-US" sz="1800" dirty="0"/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NLP dapat </a:t>
            </a:r>
            <a:r>
              <a:rPr lang="en-US" sz="1800" dirty="0" err="1"/>
              <a:t>membantu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hal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teks-teks </a:t>
            </a:r>
            <a:r>
              <a:rPr lang="en-US" sz="1800" dirty="0" err="1"/>
              <a:t>finansial</a:t>
            </a:r>
            <a:r>
              <a:rPr lang="en-US" sz="1800" dirty="0"/>
              <a:t>,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hal</a:t>
            </a:r>
            <a:r>
              <a:rPr lang="en-US" sz="1800" dirty="0"/>
              <a:t> </a:t>
            </a:r>
            <a:r>
              <a:rPr lang="en-US" sz="1800" i="1" dirty="0"/>
              <a:t>sentiment analysis</a:t>
            </a:r>
            <a:r>
              <a:rPr lang="en-US" sz="1800" dirty="0"/>
              <a:t>.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i="1" dirty="0"/>
              <a:t>Sentiment analysis </a:t>
            </a:r>
            <a:r>
              <a:rPr lang="en-US" sz="1800" dirty="0"/>
              <a:t>dapat </a:t>
            </a:r>
            <a:r>
              <a:rPr lang="en-US" sz="1800" dirty="0" err="1"/>
              <a:t>mengklasifikasikan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teks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sentimen</a:t>
            </a:r>
            <a:r>
              <a:rPr lang="en-US" sz="1800" dirty="0"/>
              <a:t> yang </a:t>
            </a:r>
            <a:r>
              <a:rPr lang="en-US" sz="1800" dirty="0" err="1"/>
              <a:t>positif</a:t>
            </a:r>
            <a:r>
              <a:rPr lang="en-US" sz="1800" dirty="0"/>
              <a:t>, </a:t>
            </a:r>
            <a:r>
              <a:rPr lang="en-US" sz="1800" dirty="0" err="1"/>
              <a:t>negatif</a:t>
            </a:r>
            <a:r>
              <a:rPr lang="en-US" sz="1800" dirty="0"/>
              <a:t>, atau </a:t>
            </a:r>
            <a:r>
              <a:rPr lang="en-US" sz="1800" dirty="0" err="1"/>
              <a:t>netral</a:t>
            </a:r>
            <a:r>
              <a:rPr lang="en-US" sz="1800" dirty="0"/>
              <a:t>.</a:t>
            </a:r>
            <a:endParaRPr lang="en-US" sz="1800"/>
          </a:p>
          <a:p>
            <a:pPr marL="0" indent="0" algn="just">
              <a:spcAft>
                <a:spcPts val="600"/>
              </a:spcAft>
              <a:buNone/>
            </a:pPr>
            <a:endParaRPr lang="en-US" i="1" dirty="0"/>
          </a:p>
          <a:p>
            <a:pPr marL="0" indent="0" algn="just">
              <a:spcAft>
                <a:spcPts val="60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: </a:t>
            </a:r>
            <a:r>
              <a:rPr lang="en-US" dirty="0" err="1"/>
              <a:t>Shazmeen</a:t>
            </a:r>
            <a:r>
              <a:rPr lang="en-US" dirty="0"/>
              <a:t>, S. Y. (2022). Sentiment Analysis of Financial News with Supervised Learning. Master’s Thesis. Linköping University, Linköping, </a:t>
            </a:r>
            <a:r>
              <a:rPr lang="en-US" dirty="0" err="1"/>
              <a:t>Swedia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06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8344" y="36253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Dataframe</a:t>
            </a:r>
            <a:r>
              <a:rPr lang="en-US" sz="2800" dirty="0">
                <a:latin typeface="Inter"/>
              </a:rPr>
              <a:t> df1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0E969-8A25-FB19-DB57-C4620DDB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19" y="934867"/>
            <a:ext cx="4336885" cy="1198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0B07-170C-BC80-0BD3-B3F042F3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799" y="3009927"/>
            <a:ext cx="3480524" cy="182113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9D349B8-91BD-5BAC-B92C-F38B17CF49DE}"/>
              </a:ext>
            </a:extLst>
          </p:cNvPr>
          <p:cNvSpPr/>
          <p:nvPr/>
        </p:nvSpPr>
        <p:spPr>
          <a:xfrm>
            <a:off x="4027952" y="2276554"/>
            <a:ext cx="266218" cy="59039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20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1454010" y="2150850"/>
            <a:ext cx="623597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Inter"/>
              </a:rPr>
              <a:t>Simulasi</a:t>
            </a:r>
            <a:r>
              <a:rPr lang="en-US" sz="5400" dirty="0">
                <a:latin typeface="Inter"/>
              </a:rPr>
              <a:t> BERT Model dan </a:t>
            </a:r>
            <a:r>
              <a:rPr lang="en-US" sz="5400" dirty="0" err="1">
                <a:latin typeface="Inter"/>
              </a:rPr>
              <a:t>RoBERTa</a:t>
            </a:r>
            <a:r>
              <a:rPr lang="en-US" sz="5400" dirty="0">
                <a:latin typeface="Inter"/>
              </a:rPr>
              <a:t> Model</a:t>
            </a:r>
            <a:endParaRPr sz="138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987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8344" y="193474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New </a:t>
            </a:r>
            <a:r>
              <a:rPr lang="en-US" sz="2800" dirty="0" err="1">
                <a:latin typeface="Inter"/>
              </a:rPr>
              <a:t>Dataframe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3" name="Google Shape;733;p68">
            <a:extLst>
              <a:ext uri="{FF2B5EF4-FFF2-40B4-BE49-F238E27FC236}">
                <a16:creationId xmlns:a16="http://schemas.microsoft.com/office/drawing/2014/main" id="{DAE1873E-685F-F346-0C05-69FC893D18AB}"/>
              </a:ext>
            </a:extLst>
          </p:cNvPr>
          <p:cNvSpPr txBox="1">
            <a:spLocks/>
          </p:cNvSpPr>
          <p:nvPr/>
        </p:nvSpPr>
        <p:spPr>
          <a:xfrm>
            <a:off x="4538894" y="774424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Deskripsi</a:t>
            </a:r>
            <a:r>
              <a:rPr lang="en-US" sz="1400" dirty="0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8FDBE-81A2-83F1-31FE-09445928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2" y="2162244"/>
            <a:ext cx="3278645" cy="1485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D41AF-8090-013C-76D0-3049EC4C9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820" y="3393535"/>
            <a:ext cx="3683783" cy="1485396"/>
          </a:xfrm>
          <a:prstGeom prst="rect">
            <a:avLst/>
          </a:prstGeom>
        </p:spPr>
      </p:pic>
      <p:sp>
        <p:nvSpPr>
          <p:cNvPr id="12" name="Google Shape;733;p68">
            <a:extLst>
              <a:ext uri="{FF2B5EF4-FFF2-40B4-BE49-F238E27FC236}">
                <a16:creationId xmlns:a16="http://schemas.microsoft.com/office/drawing/2014/main" id="{1D4DD53A-4BD8-0AB2-4D1F-B9098F50D7C8}"/>
              </a:ext>
            </a:extLst>
          </p:cNvPr>
          <p:cNvSpPr txBox="1">
            <a:spLocks/>
          </p:cNvSpPr>
          <p:nvPr/>
        </p:nvSpPr>
        <p:spPr>
          <a:xfrm>
            <a:off x="4519793" y="2972635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Info </a:t>
            </a:r>
            <a:r>
              <a:rPr lang="en-US" sz="1400" dirty="0" err="1"/>
              <a:t>Dataframe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C5818D-EBD5-3E4A-D0C9-4E8A93049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91904"/>
            <a:ext cx="3760603" cy="1490441"/>
          </a:xfrm>
          <a:prstGeom prst="rect">
            <a:avLst/>
          </a:prstGeom>
        </p:spPr>
      </p:pic>
      <p:sp>
        <p:nvSpPr>
          <p:cNvPr id="15" name="Google Shape;733;p68">
            <a:extLst>
              <a:ext uri="{FF2B5EF4-FFF2-40B4-BE49-F238E27FC236}">
                <a16:creationId xmlns:a16="http://schemas.microsoft.com/office/drawing/2014/main" id="{671E01F9-812B-67C3-4ADA-5404ACA5498C}"/>
              </a:ext>
            </a:extLst>
          </p:cNvPr>
          <p:cNvSpPr txBox="1">
            <a:spLocks/>
          </p:cNvSpPr>
          <p:nvPr/>
        </p:nvSpPr>
        <p:spPr>
          <a:xfrm>
            <a:off x="413995" y="1195324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preprocessing dan </a:t>
            </a:r>
            <a:r>
              <a:rPr lang="en-US" sz="1400" dirty="0" err="1"/>
              <a:t>diberi</a:t>
            </a:r>
            <a:r>
              <a:rPr lang="en-US" sz="1400" dirty="0"/>
              <a:t> label </a:t>
            </a:r>
            <a:r>
              <a:rPr lang="en-US" sz="1400" dirty="0" err="1"/>
              <a:t>tiap</a:t>
            </a:r>
            <a:r>
              <a:rPr lang="en-US" sz="1400" dirty="0"/>
              <a:t> </a:t>
            </a:r>
            <a:r>
              <a:rPr lang="en-US" sz="1400" dirty="0" err="1"/>
              <a:t>barisnya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62934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8344" y="36253"/>
            <a:ext cx="590371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Number of Sentiment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CC6C91-40E6-6257-8D36-DDC56219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8" y="947441"/>
            <a:ext cx="5629570" cy="247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91ACD-EEB0-00A8-026B-FB56556C9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430" y="3774180"/>
            <a:ext cx="3238952" cy="1152686"/>
          </a:xfrm>
          <a:prstGeom prst="rect">
            <a:avLst/>
          </a:prstGeom>
        </p:spPr>
      </p:pic>
      <p:sp>
        <p:nvSpPr>
          <p:cNvPr id="7" name="Google Shape;733;p68">
            <a:extLst>
              <a:ext uri="{FF2B5EF4-FFF2-40B4-BE49-F238E27FC236}">
                <a16:creationId xmlns:a16="http://schemas.microsoft.com/office/drawing/2014/main" id="{2212E7E6-49AF-153B-C6B1-8A667667E742}"/>
              </a:ext>
            </a:extLst>
          </p:cNvPr>
          <p:cNvSpPr txBox="1">
            <a:spLocks/>
          </p:cNvSpPr>
          <p:nvPr/>
        </p:nvSpPr>
        <p:spPr>
          <a:xfrm>
            <a:off x="6498905" y="3353280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Value Counts</a:t>
            </a:r>
          </a:p>
        </p:txBody>
      </p:sp>
    </p:spTree>
    <p:extLst>
      <p:ext uri="{BB962C8B-B14F-4D97-AF65-F5344CB8AC3E}">
        <p14:creationId xmlns:p14="http://schemas.microsoft.com/office/powerpoint/2010/main" val="1130692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608866" y="244210"/>
            <a:ext cx="2486032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Word Cloud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3" name="Google Shape;733;p68">
            <a:extLst>
              <a:ext uri="{FF2B5EF4-FFF2-40B4-BE49-F238E27FC236}">
                <a16:creationId xmlns:a16="http://schemas.microsoft.com/office/drawing/2014/main" id="{82AECF10-5AE6-9343-52FD-F5B32D355DCC}"/>
              </a:ext>
            </a:extLst>
          </p:cNvPr>
          <p:cNvSpPr txBox="1">
            <a:spLocks/>
          </p:cNvSpPr>
          <p:nvPr/>
        </p:nvSpPr>
        <p:spPr>
          <a:xfrm>
            <a:off x="1371729" y="742952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Word Cloud </a:t>
            </a:r>
            <a:r>
              <a:rPr lang="en-US" sz="1400" dirty="0" err="1"/>
              <a:t>Positif</a:t>
            </a:r>
            <a:endParaRPr lang="en-US" sz="1400" dirty="0"/>
          </a:p>
        </p:txBody>
      </p:sp>
      <p:sp>
        <p:nvSpPr>
          <p:cNvPr id="5" name="Google Shape;733;p68">
            <a:extLst>
              <a:ext uri="{FF2B5EF4-FFF2-40B4-BE49-F238E27FC236}">
                <a16:creationId xmlns:a16="http://schemas.microsoft.com/office/drawing/2014/main" id="{2F05AB13-1582-42C6-9559-E4BF7E65A3C8}"/>
              </a:ext>
            </a:extLst>
          </p:cNvPr>
          <p:cNvSpPr txBox="1">
            <a:spLocks/>
          </p:cNvSpPr>
          <p:nvPr/>
        </p:nvSpPr>
        <p:spPr>
          <a:xfrm>
            <a:off x="6264219" y="3869718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Wordcloud</a:t>
            </a:r>
            <a:r>
              <a:rPr lang="en-US" sz="1400" dirty="0"/>
              <a:t> </a:t>
            </a:r>
            <a:r>
              <a:rPr lang="en-US" sz="1400" dirty="0" err="1"/>
              <a:t>Negatif</a:t>
            </a:r>
            <a:endParaRPr lang="en-US" sz="1400" dirty="0"/>
          </a:p>
        </p:txBody>
      </p:sp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941E559C-8C5E-AAF4-7E4B-33F70A69BA4E}"/>
              </a:ext>
            </a:extLst>
          </p:cNvPr>
          <p:cNvSpPr txBox="1">
            <a:spLocks/>
          </p:cNvSpPr>
          <p:nvPr/>
        </p:nvSpPr>
        <p:spPr>
          <a:xfrm>
            <a:off x="6016289" y="852882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Wordcloud</a:t>
            </a:r>
            <a:r>
              <a:rPr lang="en-US" sz="1400" dirty="0"/>
              <a:t> </a:t>
            </a:r>
            <a:r>
              <a:rPr lang="en-US" sz="1400" dirty="0" err="1"/>
              <a:t>netral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704B53-8EE4-C5D8-996A-39E7C6673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83" y="1273782"/>
            <a:ext cx="3363834" cy="17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C43C2A6-082B-C9C0-16E7-385A9ADE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8" y="1273782"/>
            <a:ext cx="3363834" cy="17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B7F94C7-BA42-AB2E-53A3-E5634925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61" y="3231980"/>
            <a:ext cx="3363834" cy="17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5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3398" y="25673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Train and Test Data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9EAD19-9B96-B059-D7C8-4D563BB6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82" y="3184492"/>
            <a:ext cx="4957727" cy="1503573"/>
          </a:xfrm>
          <a:prstGeom prst="rect">
            <a:avLst/>
          </a:prstGeom>
        </p:spPr>
      </p:pic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DBF881A7-1FAD-B226-51E6-BAB52589EE3B}"/>
              </a:ext>
            </a:extLst>
          </p:cNvPr>
          <p:cNvSpPr txBox="1">
            <a:spLocks/>
          </p:cNvSpPr>
          <p:nvPr/>
        </p:nvSpPr>
        <p:spPr>
          <a:xfrm>
            <a:off x="355465" y="3184492"/>
            <a:ext cx="367611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Buat</a:t>
            </a:r>
            <a:r>
              <a:rPr lang="en-US" sz="1400" dirty="0"/>
              <a:t> dua </a:t>
            </a:r>
            <a:r>
              <a:rPr lang="en-US" sz="1400" dirty="0" err="1"/>
              <a:t>dataframe</a:t>
            </a:r>
            <a:r>
              <a:rPr lang="en-US" sz="1400" dirty="0"/>
              <a:t> Bernama </a:t>
            </a:r>
            <a:r>
              <a:rPr lang="en-US" sz="1400" i="1" dirty="0"/>
              <a:t>‘</a:t>
            </a:r>
            <a:r>
              <a:rPr lang="en-US" sz="1400" i="1" dirty="0" err="1"/>
              <a:t>train_df</a:t>
            </a:r>
            <a:r>
              <a:rPr lang="en-US" sz="1400" i="1" dirty="0"/>
              <a:t>’ </a:t>
            </a:r>
            <a:r>
              <a:rPr lang="en-US" sz="1400" dirty="0"/>
              <a:t>dan </a:t>
            </a:r>
            <a:r>
              <a:rPr lang="en-US" sz="1400" i="1" dirty="0"/>
              <a:t>‘</a:t>
            </a:r>
            <a:r>
              <a:rPr lang="en-US" sz="1400" i="1" dirty="0" err="1"/>
              <a:t>eval_df</a:t>
            </a:r>
            <a:r>
              <a:rPr lang="en-US" sz="1400" i="1" dirty="0"/>
              <a:t>’ </a:t>
            </a:r>
            <a:r>
              <a:rPr lang="en-US" sz="1400" dirty="0" err="1"/>
              <a:t>dari</a:t>
            </a:r>
            <a:r>
              <a:rPr lang="en-US" sz="1400" dirty="0"/>
              <a:t> subset data yang </a:t>
            </a:r>
            <a:r>
              <a:rPr lang="en-US" sz="1400" dirty="0" err="1"/>
              <a:t>diambil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dirty="0" err="1"/>
              <a:t>utama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i="1" dirty="0"/>
              <a:t>train</a:t>
            </a:r>
            <a:r>
              <a:rPr lang="en-US" sz="1400" dirty="0"/>
              <a:t>.</a:t>
            </a:r>
          </a:p>
          <a:p>
            <a:pPr marL="0" indent="0"/>
            <a:endParaRPr lang="en-US" sz="1400" dirty="0"/>
          </a:p>
          <a:p>
            <a:pPr marL="0" indent="0"/>
            <a:r>
              <a:rPr lang="en-US" sz="1400" dirty="0" err="1"/>
              <a:t>Selanjutnya</a:t>
            </a:r>
            <a:r>
              <a:rPr lang="en-US" sz="1400" dirty="0"/>
              <a:t> append label pada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0" indent="0"/>
            <a:r>
              <a:rPr lang="en-US" sz="1400" i="1" dirty="0"/>
              <a:t>Train</a:t>
            </a:r>
            <a:r>
              <a:rPr lang="en-US" sz="1400" dirty="0"/>
              <a:t> dan </a:t>
            </a:r>
            <a:r>
              <a:rPr lang="en-US" sz="1400" i="1" dirty="0" err="1"/>
              <a:t>eva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i="1" dirty="0" err="1"/>
              <a:t>train_df</a:t>
            </a:r>
            <a:r>
              <a:rPr lang="en-US" sz="1400" i="1" dirty="0"/>
              <a:t> </a:t>
            </a:r>
            <a:r>
              <a:rPr lang="en-US" sz="1400" dirty="0"/>
              <a:t>dan </a:t>
            </a:r>
            <a:r>
              <a:rPr lang="en-US" sz="1400" i="1" dirty="0" err="1"/>
              <a:t>eval_df</a:t>
            </a:r>
            <a:r>
              <a:rPr lang="en-US" sz="1400" i="1" dirty="0"/>
              <a:t>. </a:t>
            </a:r>
          </a:p>
        </p:txBody>
      </p:sp>
      <p:sp>
        <p:nvSpPr>
          <p:cNvPr id="15" name="Google Shape;733;p68">
            <a:extLst>
              <a:ext uri="{FF2B5EF4-FFF2-40B4-BE49-F238E27FC236}">
                <a16:creationId xmlns:a16="http://schemas.microsoft.com/office/drawing/2014/main" id="{F2B0A0BF-9D17-4006-CB35-CCD9AA214F6B}"/>
              </a:ext>
            </a:extLst>
          </p:cNvPr>
          <p:cNvSpPr txBox="1">
            <a:spLocks/>
          </p:cNvSpPr>
          <p:nvPr/>
        </p:nvSpPr>
        <p:spPr>
          <a:xfrm>
            <a:off x="4525163" y="961857"/>
            <a:ext cx="3676117" cy="68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Buat</a:t>
            </a:r>
            <a:r>
              <a:rPr lang="en-US" sz="1400" dirty="0"/>
              <a:t> label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dataframe</a:t>
            </a:r>
            <a:r>
              <a:rPr lang="en-US" sz="1400" i="1" dirty="0"/>
              <a:t> train </a:t>
            </a:r>
            <a:r>
              <a:rPr lang="en-US" sz="1400" dirty="0"/>
              <a:t>dan </a:t>
            </a:r>
            <a:r>
              <a:rPr lang="en-US" sz="1400" i="1" dirty="0" err="1"/>
              <a:t>eva</a:t>
            </a:r>
            <a:r>
              <a:rPr lang="en-US" sz="1400" i="1" dirty="0"/>
              <a:t> </a:t>
            </a:r>
            <a:r>
              <a:rPr lang="en-US" sz="1400" dirty="0"/>
              <a:t>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memberi</a:t>
            </a:r>
            <a:r>
              <a:rPr lang="en-US" sz="1400" dirty="0"/>
              <a:t> label pada </a:t>
            </a:r>
            <a:r>
              <a:rPr lang="en-US" sz="1400" dirty="0" err="1"/>
              <a:t>tiap</a:t>
            </a:r>
            <a:r>
              <a:rPr lang="en-US" sz="1400" dirty="0"/>
              <a:t> sentiment </a:t>
            </a:r>
            <a:r>
              <a:rPr lang="en-US" sz="1400" dirty="0" err="1"/>
              <a:t>positif</a:t>
            </a:r>
            <a:r>
              <a:rPr lang="en-US" sz="1400" dirty="0"/>
              <a:t>, </a:t>
            </a:r>
            <a:r>
              <a:rPr lang="en-US" sz="1400" dirty="0" err="1"/>
              <a:t>negatif</a:t>
            </a:r>
            <a:r>
              <a:rPr lang="en-US" sz="1400" dirty="0"/>
              <a:t> dan </a:t>
            </a:r>
            <a:r>
              <a:rPr lang="en-US" sz="1400" dirty="0" err="1"/>
              <a:t>netral</a:t>
            </a:r>
            <a:r>
              <a:rPr lang="en-US" sz="1400" dirty="0"/>
              <a:t>.</a:t>
            </a:r>
            <a:endParaRPr lang="en-US" sz="1400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032E54-67B7-CA0B-BD04-5BDF327A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4" y="864114"/>
            <a:ext cx="3676117" cy="18790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E6011-DE96-2826-A401-66BFD492D089}"/>
              </a:ext>
            </a:extLst>
          </p:cNvPr>
          <p:cNvCxnSpPr>
            <a:cxnSpLocks/>
          </p:cNvCxnSpPr>
          <p:nvPr/>
        </p:nvCxnSpPr>
        <p:spPr>
          <a:xfrm flipV="1">
            <a:off x="3447925" y="1243219"/>
            <a:ext cx="1077238" cy="204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CE0226-AA60-F7B9-9C5A-05E303CCB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10" y="2438246"/>
            <a:ext cx="962159" cy="25721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6220F7-87E4-A21B-E50A-563648F36AF9}"/>
              </a:ext>
            </a:extLst>
          </p:cNvPr>
          <p:cNvCxnSpPr>
            <a:cxnSpLocks/>
          </p:cNvCxnSpPr>
          <p:nvPr/>
        </p:nvCxnSpPr>
        <p:spPr>
          <a:xfrm flipV="1">
            <a:off x="5285983" y="2438246"/>
            <a:ext cx="343588" cy="1286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Google Shape;733;p68">
            <a:extLst>
              <a:ext uri="{FF2B5EF4-FFF2-40B4-BE49-F238E27FC236}">
                <a16:creationId xmlns:a16="http://schemas.microsoft.com/office/drawing/2014/main" id="{6FB016EF-BABA-48CF-3A2E-64AA558484D3}"/>
              </a:ext>
            </a:extLst>
          </p:cNvPr>
          <p:cNvSpPr txBox="1">
            <a:spLocks/>
          </p:cNvSpPr>
          <p:nvPr/>
        </p:nvSpPr>
        <p:spPr>
          <a:xfrm>
            <a:off x="5667453" y="1920918"/>
            <a:ext cx="2533827" cy="68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dataframe</a:t>
            </a:r>
            <a:r>
              <a:rPr lang="en-US" sz="1400" dirty="0"/>
              <a:t> </a:t>
            </a:r>
            <a:r>
              <a:rPr lang="en-US" sz="1400" i="1" dirty="0"/>
              <a:t>train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17596 yang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dibagi</a:t>
            </a:r>
            <a:r>
              <a:rPr lang="en-US" sz="1400" dirty="0"/>
              <a:t> 80% dan 20%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6281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364726" y="2361300"/>
            <a:ext cx="4414547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Inter"/>
              </a:rPr>
              <a:t>SIMULASI MODEL BERT</a:t>
            </a:r>
            <a:endParaRPr sz="138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5075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0467" y="448519"/>
            <a:ext cx="5737181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Build Train and Test </a:t>
            </a:r>
            <a:r>
              <a:rPr lang="en-US" sz="2800" dirty="0" err="1">
                <a:latin typeface="Inter"/>
              </a:rPr>
              <a:t>Dataframes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5" name="Google Shape;733;p68">
            <a:extLst>
              <a:ext uri="{FF2B5EF4-FFF2-40B4-BE49-F238E27FC236}">
                <a16:creationId xmlns:a16="http://schemas.microsoft.com/office/drawing/2014/main" id="{2F05AB13-1582-42C6-9559-E4BF7E65A3C8}"/>
              </a:ext>
            </a:extLst>
          </p:cNvPr>
          <p:cNvSpPr txBox="1">
            <a:spLocks/>
          </p:cNvSpPr>
          <p:nvPr/>
        </p:nvSpPr>
        <p:spPr>
          <a:xfrm>
            <a:off x="350466" y="2375017"/>
            <a:ext cx="821733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 err="1"/>
              <a:t>Inisialisasi</a:t>
            </a:r>
            <a:r>
              <a:rPr lang="en-US" sz="1400" b="1" dirty="0"/>
              <a:t> Model</a:t>
            </a:r>
          </a:p>
          <a:p>
            <a:pPr marL="0" indent="0"/>
            <a:endParaRPr lang="en-US" sz="1400" b="1" dirty="0"/>
          </a:p>
          <a:p>
            <a:pPr marL="0" indent="0"/>
            <a:r>
              <a:rPr lang="en-US" sz="1400" dirty="0" err="1"/>
              <a:t>Jenis</a:t>
            </a:r>
            <a:r>
              <a:rPr lang="en-US" sz="1400" dirty="0"/>
              <a:t> model 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BERT. </a:t>
            </a:r>
            <a:r>
              <a:rPr lang="en-US" sz="1400" dirty="0" err="1"/>
              <a:t>Inisialisasi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Simple Transformers.</a:t>
            </a:r>
          </a:p>
        </p:txBody>
      </p:sp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941E559C-8C5E-AAF4-7E4B-33F70A69BA4E}"/>
              </a:ext>
            </a:extLst>
          </p:cNvPr>
          <p:cNvSpPr txBox="1">
            <a:spLocks/>
          </p:cNvSpPr>
          <p:nvPr/>
        </p:nvSpPr>
        <p:spPr>
          <a:xfrm>
            <a:off x="350466" y="992961"/>
            <a:ext cx="61505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Bagi</a:t>
            </a:r>
            <a:r>
              <a:rPr lang="en-US" sz="1400" dirty="0"/>
              <a:t> data </a:t>
            </a:r>
            <a:r>
              <a:rPr lang="en-US" sz="1400" dirty="0" err="1"/>
              <a:t>menjadi</a:t>
            </a:r>
            <a:r>
              <a:rPr lang="en-US" sz="1400" dirty="0"/>
              <a:t> data training dan data </a:t>
            </a:r>
            <a:r>
              <a:rPr lang="en-US" sz="1400" dirty="0" err="1"/>
              <a:t>evaluasi</a:t>
            </a:r>
            <a:r>
              <a:rPr lang="en-US" sz="1400" dirty="0"/>
              <a:t>. </a:t>
            </a:r>
            <a:r>
              <a:rPr lang="en-US" sz="1400" dirty="0" err="1"/>
              <a:t>Persentasenya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80% data training dan 20% data 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data </a:t>
            </a:r>
            <a:r>
              <a:rPr lang="en-US" sz="1400" dirty="0" err="1"/>
              <a:t>evaluasi</a:t>
            </a:r>
            <a:endParaRPr lang="en-US" sz="1400" dirty="0"/>
          </a:p>
          <a:p>
            <a:pPr marL="0" indent="0"/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416F6-6E3B-C356-6154-82A6AD0A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7" y="1653760"/>
            <a:ext cx="4143953" cy="362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887AC-229A-EB9D-CFAC-AAF18E64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7" y="3216817"/>
            <a:ext cx="6087648" cy="1289149"/>
          </a:xfrm>
          <a:prstGeom prst="rect">
            <a:avLst/>
          </a:prstGeom>
        </p:spPr>
      </p:pic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F1FC1CA6-9EC5-A9E2-2FF0-3BBD89A4DE58}"/>
              </a:ext>
            </a:extLst>
          </p:cNvPr>
          <p:cNvSpPr txBox="1">
            <a:spLocks/>
          </p:cNvSpPr>
          <p:nvPr/>
        </p:nvSpPr>
        <p:spPr>
          <a:xfrm>
            <a:off x="6605802" y="3336173"/>
            <a:ext cx="2208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File yang </a:t>
            </a:r>
            <a:r>
              <a:rPr lang="en-US" sz="1400" dirty="0" err="1"/>
              <a:t>diunduh</a:t>
            </a:r>
            <a:r>
              <a:rPr lang="en-US" sz="1400" dirty="0"/>
              <a:t>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  <a:r>
              <a:rPr lang="en-US" sz="1400" i="1" dirty="0" err="1"/>
              <a:t>config.json</a:t>
            </a:r>
            <a:r>
              <a:rPr lang="en-US" sz="1400" i="1" dirty="0"/>
              <a:t>, </a:t>
            </a:r>
            <a:r>
              <a:rPr lang="en-US" sz="1400" i="1" dirty="0" err="1"/>
              <a:t>model.safetensors</a:t>
            </a:r>
            <a:r>
              <a:rPr lang="en-US" sz="1400" i="1" dirty="0"/>
              <a:t>, </a:t>
            </a:r>
            <a:r>
              <a:rPr lang="en-US" sz="1400" i="1" dirty="0" err="1"/>
              <a:t>tokenizer_config.json</a:t>
            </a:r>
            <a:r>
              <a:rPr lang="en-US" sz="1400" i="1" dirty="0"/>
              <a:t>, vocab.txt, </a:t>
            </a:r>
            <a:r>
              <a:rPr lang="en-US" sz="1400" i="1" dirty="0" err="1"/>
              <a:t>tokenizer.json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2990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3398" y="25673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Train and Test Data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DBF881A7-1FAD-B226-51E6-BAB52589EE3B}"/>
              </a:ext>
            </a:extLst>
          </p:cNvPr>
          <p:cNvSpPr txBox="1">
            <a:spLocks/>
          </p:cNvSpPr>
          <p:nvPr/>
        </p:nvSpPr>
        <p:spPr>
          <a:xfrm>
            <a:off x="291367" y="2635793"/>
            <a:ext cx="577722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/>
              <a:t>Train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733;p68">
                <a:extLst>
                  <a:ext uri="{FF2B5EF4-FFF2-40B4-BE49-F238E27FC236}">
                    <a16:creationId xmlns:a16="http://schemas.microsoft.com/office/drawing/2014/main" id="{F2B0A0BF-9D17-4006-CB35-CCD9AA214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6516" y="886717"/>
                <a:ext cx="3676117" cy="1831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8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9pPr>
              </a:lstStyle>
              <a:p>
                <a:pPr marL="0" indent="0"/>
                <a:r>
                  <a:rPr lang="en-US" sz="1400" dirty="0"/>
                  <a:t>Dari 17596 baris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diambil</a:t>
                </a:r>
                <a:r>
                  <a:rPr lang="en-US" sz="1400" dirty="0"/>
                  <a:t> 80%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data train,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17596×80%=14076</m:t>
                      </m:r>
                    </m:oMath>
                  </m:oMathPara>
                </a14:m>
                <a:endParaRPr lang="en-US" sz="1400" b="0" dirty="0"/>
              </a:p>
              <a:p>
                <a:pPr marL="0" indent="0"/>
                <a:endParaRPr lang="en-US" sz="1400" dirty="0"/>
              </a:p>
              <a:p>
                <a:pPr marL="0" indent="0"/>
                <a:r>
                  <a:rPr lang="en-US" sz="1400" dirty="0"/>
                  <a:t>dan 20%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data eval,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17596×20%=3519</m:t>
                      </m:r>
                    </m:oMath>
                  </m:oMathPara>
                </a14:m>
                <a:endParaRPr lang="en-US" sz="1400" dirty="0"/>
              </a:p>
              <a:p>
                <a:pPr marL="0" indent="0"/>
                <a:endParaRPr lang="en-US" sz="1400" i="1" dirty="0"/>
              </a:p>
            </p:txBody>
          </p:sp>
        </mc:Choice>
        <mc:Fallback xmlns="">
          <p:sp>
            <p:nvSpPr>
              <p:cNvPr id="15" name="Google Shape;733;p68">
                <a:extLst>
                  <a:ext uri="{FF2B5EF4-FFF2-40B4-BE49-F238E27FC236}">
                    <a16:creationId xmlns:a16="http://schemas.microsoft.com/office/drawing/2014/main" id="{F2B0A0BF-9D17-4006-CB35-CCD9AA21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516" y="886717"/>
                <a:ext cx="3676117" cy="1831447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E6011-DE96-2826-A401-66BFD492D089}"/>
              </a:ext>
            </a:extLst>
          </p:cNvPr>
          <p:cNvCxnSpPr>
            <a:cxnSpLocks/>
          </p:cNvCxnSpPr>
          <p:nvPr/>
        </p:nvCxnSpPr>
        <p:spPr>
          <a:xfrm flipV="1">
            <a:off x="3447925" y="1243219"/>
            <a:ext cx="1077238" cy="204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76F83-C162-2D68-82BB-251DB885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17" y="886717"/>
            <a:ext cx="4484318" cy="1334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79B13-EE26-D5F4-4B4C-CEE4D2099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43"/>
          <a:stretch/>
        </p:blipFill>
        <p:spPr>
          <a:xfrm>
            <a:off x="411717" y="3074666"/>
            <a:ext cx="5050243" cy="1200089"/>
          </a:xfrm>
          <a:prstGeom prst="rect">
            <a:avLst/>
          </a:prstGeom>
        </p:spPr>
      </p:pic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FCA55675-2699-19ED-4FEC-F0A7750B1397}"/>
              </a:ext>
            </a:extLst>
          </p:cNvPr>
          <p:cNvSpPr txBox="1">
            <a:spLocks/>
          </p:cNvSpPr>
          <p:nvPr/>
        </p:nvSpPr>
        <p:spPr>
          <a:xfrm>
            <a:off x="5582310" y="3076056"/>
            <a:ext cx="3493600" cy="183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Waktu yang </a:t>
            </a:r>
            <a:r>
              <a:rPr lang="en-US" sz="1400" dirty="0" err="1"/>
              <a:t>dibutuhkan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menyelesaikan</a:t>
            </a:r>
            <a:r>
              <a:rPr lang="en-US" sz="1400" dirty="0"/>
              <a:t> Epoch 1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iterasi</a:t>
            </a:r>
            <a:r>
              <a:rPr lang="en-US" sz="1400" dirty="0"/>
              <a:t>  </a:t>
            </a:r>
            <a:r>
              <a:rPr lang="en-US" sz="1400" dirty="0" err="1"/>
              <a:t>selama</a:t>
            </a:r>
            <a:r>
              <a:rPr lang="en-US" sz="1400" dirty="0"/>
              <a:t> </a:t>
            </a:r>
            <a:r>
              <a:rPr lang="en-US" sz="1400" b="1" dirty="0"/>
              <a:t>3 jam, 12 </a:t>
            </a:r>
            <a:r>
              <a:rPr lang="en-US" sz="1400" b="1" dirty="0" err="1"/>
              <a:t>menit</a:t>
            </a:r>
            <a:r>
              <a:rPr lang="en-US" sz="1400" b="1" dirty="0"/>
              <a:t>, 19 </a:t>
            </a:r>
            <a:r>
              <a:rPr lang="en-US" sz="1400" b="1" dirty="0" err="1"/>
              <a:t>detik</a:t>
            </a:r>
            <a:r>
              <a:rPr lang="en-US" sz="1400" b="1" dirty="0"/>
              <a:t>.</a:t>
            </a:r>
          </a:p>
          <a:p>
            <a:pPr marL="0" indent="0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65262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3398" y="25673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Evaluasi</a:t>
            </a:r>
            <a:r>
              <a:rPr lang="en-US" sz="2800" dirty="0">
                <a:latin typeface="Inter"/>
              </a:rPr>
              <a:t> Model BERT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DBF881A7-1FAD-B226-51E6-BAB52589EE3B}"/>
              </a:ext>
            </a:extLst>
          </p:cNvPr>
          <p:cNvSpPr txBox="1">
            <a:spLocks/>
          </p:cNvSpPr>
          <p:nvPr/>
        </p:nvSpPr>
        <p:spPr>
          <a:xfrm>
            <a:off x="451343" y="702137"/>
            <a:ext cx="849183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 dirty="0" err="1"/>
              <a:t>Evaluasi</a:t>
            </a:r>
            <a:r>
              <a:rPr lang="en-US" sz="1200" dirty="0"/>
              <a:t> model pada data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i="1" dirty="0"/>
              <a:t>(‘</a:t>
            </a:r>
            <a:r>
              <a:rPr lang="en-US" sz="1200" i="1" dirty="0" err="1"/>
              <a:t>eval_df</a:t>
            </a:r>
            <a:r>
              <a:rPr lang="en-US" sz="1200" dirty="0"/>
              <a:t>’). </a:t>
            </a:r>
            <a:r>
              <a:rPr lang="en-US" sz="1200" dirty="0" err="1"/>
              <a:t>Sebanyak</a:t>
            </a:r>
            <a:r>
              <a:rPr lang="en-US" sz="1200" dirty="0"/>
              <a:t> 440 </a:t>
            </a:r>
            <a:r>
              <a:rPr lang="en-US" sz="1200" dirty="0" err="1"/>
              <a:t>iterasi</a:t>
            </a:r>
            <a:r>
              <a:rPr lang="en-US" sz="1200" dirty="0"/>
              <a:t> </a:t>
            </a:r>
            <a:r>
              <a:rPr lang="en-US" sz="1200" dirty="0" err="1"/>
              <a:t>selama</a:t>
            </a:r>
            <a:r>
              <a:rPr lang="en-US" sz="1200" dirty="0"/>
              <a:t> 13 </a:t>
            </a:r>
            <a:r>
              <a:rPr lang="en-US" sz="1200" dirty="0" err="1"/>
              <a:t>menit</a:t>
            </a:r>
            <a:r>
              <a:rPr lang="en-US" sz="1200" dirty="0"/>
              <a:t>, 50 </a:t>
            </a:r>
            <a:r>
              <a:rPr lang="en-US" sz="1200" dirty="0" err="1"/>
              <a:t>detik</a:t>
            </a:r>
            <a:endParaRPr lang="en-US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6D16-4909-A019-A8EA-F3B4C03D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1" y="1134029"/>
            <a:ext cx="5302714" cy="1002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0FC7F-45EC-DECF-09F1-C344C35E6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1" y="2906138"/>
            <a:ext cx="5258534" cy="733527"/>
          </a:xfrm>
          <a:prstGeom prst="rect">
            <a:avLst/>
          </a:prstGeom>
        </p:spPr>
      </p:pic>
      <p:sp>
        <p:nvSpPr>
          <p:cNvPr id="14" name="Google Shape;733;p68">
            <a:extLst>
              <a:ext uri="{FF2B5EF4-FFF2-40B4-BE49-F238E27FC236}">
                <a16:creationId xmlns:a16="http://schemas.microsoft.com/office/drawing/2014/main" id="{54604926-D32E-5AAF-42A3-56A9ED56861B}"/>
              </a:ext>
            </a:extLst>
          </p:cNvPr>
          <p:cNvSpPr txBox="1">
            <a:spLocks/>
          </p:cNvSpPr>
          <p:nvPr/>
        </p:nvSpPr>
        <p:spPr>
          <a:xfrm>
            <a:off x="451343" y="2409206"/>
            <a:ext cx="426766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 dirty="0"/>
              <a:t>Hasil </a:t>
            </a:r>
            <a:r>
              <a:rPr lang="en-US" sz="1200" dirty="0" err="1"/>
              <a:t>evaluasi</a:t>
            </a:r>
            <a:r>
              <a:rPr lang="en-US" sz="1200" dirty="0"/>
              <a:t> model pada data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:</a:t>
            </a:r>
            <a:endParaRPr lang="en-US" sz="1200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58250C-5583-82DC-8C2E-F5E46D52688A}"/>
              </a:ext>
            </a:extLst>
          </p:cNvPr>
          <p:cNvCxnSpPr>
            <a:cxnSpLocks/>
          </p:cNvCxnSpPr>
          <p:nvPr/>
        </p:nvCxnSpPr>
        <p:spPr>
          <a:xfrm>
            <a:off x="1950720" y="3524096"/>
            <a:ext cx="193040" cy="314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Google Shape;733;p68">
            <a:extLst>
              <a:ext uri="{FF2B5EF4-FFF2-40B4-BE49-F238E27FC236}">
                <a16:creationId xmlns:a16="http://schemas.microsoft.com/office/drawing/2014/main" id="{1BBED177-A243-3A3F-1658-C845BF100459}"/>
              </a:ext>
            </a:extLst>
          </p:cNvPr>
          <p:cNvSpPr txBox="1">
            <a:spLocks/>
          </p:cNvSpPr>
          <p:nvPr/>
        </p:nvSpPr>
        <p:spPr>
          <a:xfrm>
            <a:off x="551400" y="3747938"/>
            <a:ext cx="4863879" cy="10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tabLst>
                <a:tab pos="1311275" algn="l"/>
              </a:tabLst>
            </a:pPr>
            <a:r>
              <a:rPr lang="en-US" sz="1400" dirty="0"/>
              <a:t>MCC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metrik</a:t>
            </a:r>
            <a:r>
              <a:rPr lang="en-US" sz="1400" dirty="0"/>
              <a:t> </a:t>
            </a:r>
            <a:r>
              <a:rPr lang="en-US" sz="1400" dirty="0" err="1"/>
              <a:t>evaluasi</a:t>
            </a:r>
            <a:r>
              <a:rPr lang="en-US" sz="1400" dirty="0"/>
              <a:t> </a:t>
            </a:r>
            <a:r>
              <a:rPr lang="en-US" sz="1400" dirty="0" err="1"/>
              <a:t>klasifikasi</a:t>
            </a:r>
            <a:r>
              <a:rPr lang="en-US" sz="1400" dirty="0"/>
              <a:t> yang </a:t>
            </a:r>
            <a:r>
              <a:rPr lang="en-US" sz="1400" dirty="0" err="1"/>
              <a:t>berguna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mengukur</a:t>
            </a:r>
            <a:r>
              <a:rPr lang="en-US" sz="1400" dirty="0"/>
              <a:t> </a:t>
            </a:r>
            <a:r>
              <a:rPr lang="en-US" sz="1400" dirty="0" err="1"/>
              <a:t>kualitas</a:t>
            </a:r>
            <a:r>
              <a:rPr lang="en-US" sz="1400" dirty="0"/>
              <a:t> </a:t>
            </a:r>
            <a:r>
              <a:rPr lang="en-US" sz="1400" dirty="0" err="1"/>
              <a:t>prediksi</a:t>
            </a:r>
            <a:r>
              <a:rPr lang="en-US" sz="1400" dirty="0"/>
              <a:t> model. </a:t>
            </a:r>
            <a:r>
              <a:rPr lang="en-US" sz="1400" b="1" dirty="0"/>
              <a:t>Nilai MCC 0.92  </a:t>
            </a:r>
            <a:r>
              <a:rPr lang="en-US" sz="1400" b="1" dirty="0" err="1"/>
              <a:t>berarti</a:t>
            </a:r>
            <a:r>
              <a:rPr lang="en-US" sz="1400" b="1" dirty="0"/>
              <a:t> model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kemampuan</a:t>
            </a:r>
            <a:r>
              <a:rPr lang="en-US" sz="1400" b="1" dirty="0"/>
              <a:t> yang </a:t>
            </a:r>
            <a:r>
              <a:rPr lang="en-US" sz="1400" b="1" dirty="0" err="1"/>
              <a:t>baik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membedakan</a:t>
            </a:r>
            <a:r>
              <a:rPr lang="en-US" sz="1400" b="1" dirty="0"/>
              <a:t> </a:t>
            </a:r>
            <a:r>
              <a:rPr lang="en-US" sz="1400" b="1" dirty="0" err="1"/>
              <a:t>antara</a:t>
            </a:r>
            <a:r>
              <a:rPr lang="en-US" sz="1400" b="1" dirty="0"/>
              <a:t> </a:t>
            </a:r>
            <a:r>
              <a:rPr lang="en-US" sz="1400" b="1" dirty="0" err="1"/>
              <a:t>kelas-kelas</a:t>
            </a:r>
            <a:r>
              <a:rPr lang="en-US" sz="1400" b="1" dirty="0"/>
              <a:t> pada data </a:t>
            </a:r>
            <a:r>
              <a:rPr lang="en-US" sz="1400" b="1" dirty="0" err="1"/>
              <a:t>evaluasi</a:t>
            </a:r>
            <a:endParaRPr lang="en-US" sz="1400" b="1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E3E212-7914-F0E6-2A08-CEF7484859EE}"/>
              </a:ext>
            </a:extLst>
          </p:cNvPr>
          <p:cNvCxnSpPr>
            <a:cxnSpLocks/>
          </p:cNvCxnSpPr>
          <p:nvPr/>
        </p:nvCxnSpPr>
        <p:spPr>
          <a:xfrm flipV="1">
            <a:off x="5106990" y="2906138"/>
            <a:ext cx="1151570" cy="303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Google Shape;733;p68">
            <a:extLst>
              <a:ext uri="{FF2B5EF4-FFF2-40B4-BE49-F238E27FC236}">
                <a16:creationId xmlns:a16="http://schemas.microsoft.com/office/drawing/2014/main" id="{81A0E4BF-8ED4-45B3-00F4-9D00A3DFD7F3}"/>
              </a:ext>
            </a:extLst>
          </p:cNvPr>
          <p:cNvSpPr txBox="1">
            <a:spLocks/>
          </p:cNvSpPr>
          <p:nvPr/>
        </p:nvSpPr>
        <p:spPr>
          <a:xfrm>
            <a:off x="6374154" y="1881463"/>
            <a:ext cx="2701755" cy="10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tabLst>
                <a:tab pos="1311275" algn="l"/>
              </a:tabLst>
            </a:pPr>
            <a:r>
              <a:rPr lang="en-US" sz="1400" b="1" i="1" dirty="0"/>
              <a:t>Loss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kerugian</a:t>
            </a:r>
            <a:r>
              <a:rPr lang="en-US" sz="1400" dirty="0"/>
              <a:t> model pada data </a:t>
            </a:r>
            <a:r>
              <a:rPr lang="en-US" sz="1400" dirty="0" err="1"/>
              <a:t>evaluasi</a:t>
            </a:r>
            <a:r>
              <a:rPr lang="en-US" sz="1400" dirty="0"/>
              <a:t>.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sejauh</a:t>
            </a:r>
            <a:r>
              <a:rPr lang="en-US" sz="1400" dirty="0"/>
              <a:t> mana model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membedakan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kelas-kelas</a:t>
            </a:r>
            <a:r>
              <a:rPr lang="en-US" sz="1400" dirty="0"/>
              <a:t> yang </a:t>
            </a:r>
            <a:r>
              <a:rPr lang="en-US" sz="1400" dirty="0" err="1"/>
              <a:t>berbeda</a:t>
            </a:r>
            <a:r>
              <a:rPr lang="en-US" sz="1400" dirty="0"/>
              <a:t>.</a:t>
            </a:r>
          </a:p>
          <a:p>
            <a:pPr marL="0" indent="0">
              <a:tabLst>
                <a:tab pos="1311275" algn="l"/>
              </a:tabLst>
            </a:pPr>
            <a:r>
              <a:rPr lang="en-US" sz="1400" b="1" i="1" dirty="0"/>
              <a:t>Nilai loss = 0.19 </a:t>
            </a:r>
            <a:r>
              <a:rPr lang="en-US" sz="1400" dirty="0" err="1"/>
              <a:t>menunjukkan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model </a:t>
            </a:r>
            <a:r>
              <a:rPr lang="en-US" sz="1400" dirty="0" err="1"/>
              <a:t>keseluhuran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prediksi</a:t>
            </a:r>
            <a:r>
              <a:rPr lang="en-US" sz="1400" dirty="0"/>
              <a:t> yang </a:t>
            </a:r>
            <a:r>
              <a:rPr lang="en-US" sz="1400" dirty="0" err="1"/>
              <a:t>baik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sedikit</a:t>
            </a:r>
            <a:r>
              <a:rPr lang="en-US" sz="1400" dirty="0"/>
              <a:t> </a:t>
            </a:r>
            <a:r>
              <a:rPr lang="en-US" sz="1400" dirty="0" err="1"/>
              <a:t>kesalahan</a:t>
            </a:r>
            <a:r>
              <a:rPr lang="en-US" sz="1400" dirty="0"/>
              <a:t> pada data </a:t>
            </a:r>
            <a:r>
              <a:rPr lang="en-US" sz="1400" dirty="0" err="1"/>
              <a:t>evaluasi</a:t>
            </a:r>
            <a:r>
              <a:rPr lang="en-US" sz="1400" dirty="0"/>
              <a:t>.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0239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/>
              <a:t>Related Works</a:t>
            </a:r>
            <a:endParaRPr lang="en-US" i="1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39826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1800"/>
              <a:t>Mohan, S., </a:t>
            </a:r>
            <a:r>
              <a:rPr lang="en-US" sz="1800" err="1"/>
              <a:t>Mullapudi</a:t>
            </a:r>
            <a:r>
              <a:rPr lang="en-US" sz="1800"/>
              <a:t>, S., </a:t>
            </a:r>
            <a:r>
              <a:rPr lang="en-US" sz="1800" err="1"/>
              <a:t>Sammeta</a:t>
            </a:r>
            <a:r>
              <a:rPr lang="en-US" sz="1800"/>
              <a:t>, S., </a:t>
            </a:r>
            <a:r>
              <a:rPr lang="en-US" sz="1800" err="1"/>
              <a:t>Vijayvergia</a:t>
            </a:r>
            <a:r>
              <a:rPr lang="en-US" sz="1800"/>
              <a:t>, P., dan </a:t>
            </a:r>
            <a:r>
              <a:rPr lang="en-US" sz="1800" err="1"/>
              <a:t>Anastasiu</a:t>
            </a:r>
            <a:r>
              <a:rPr lang="en-US" sz="1800"/>
              <a:t>, D. (2019). </a:t>
            </a:r>
            <a:r>
              <a:rPr lang="en-US" sz="1800">
                <a:solidFill>
                  <a:srgbClr val="FFFF00"/>
                </a:solidFill>
              </a:rPr>
              <a:t>Stock Price Prediction Using News Sentiment Analysis</a:t>
            </a:r>
            <a:r>
              <a:rPr lang="en-US" sz="1800"/>
              <a:t>. 205-208. 10.1109/BigDataService.2019.00035.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/>
              <a:t>Pada </a:t>
            </a:r>
            <a:r>
              <a:rPr lang="en-US" sz="1800" i="1"/>
              <a:t>paper </a:t>
            </a:r>
            <a:r>
              <a:rPr lang="en-US" sz="1800" err="1"/>
              <a:t>ini</a:t>
            </a:r>
            <a:r>
              <a:rPr lang="en-US" sz="1800"/>
              <a:t>, </a:t>
            </a:r>
            <a:r>
              <a:rPr lang="en-US" sz="1800" err="1"/>
              <a:t>dijelaskan</a:t>
            </a:r>
            <a:r>
              <a:rPr lang="en-US" sz="1800"/>
              <a:t> </a:t>
            </a:r>
            <a:r>
              <a:rPr lang="en-US" sz="1800" err="1"/>
              <a:t>bahwa</a:t>
            </a:r>
            <a:r>
              <a:rPr lang="en-US" sz="1800"/>
              <a:t> </a:t>
            </a:r>
            <a:r>
              <a:rPr lang="en-US" sz="1800" err="1"/>
              <a:t>ada</a:t>
            </a:r>
            <a:r>
              <a:rPr lang="en-US" sz="1800"/>
              <a:t> </a:t>
            </a:r>
            <a:r>
              <a:rPr lang="en-US" sz="1800" err="1"/>
              <a:t>korelasi</a:t>
            </a:r>
            <a:r>
              <a:rPr lang="en-US" sz="1800"/>
              <a:t> yang </a:t>
            </a:r>
            <a:r>
              <a:rPr lang="en-US" sz="1800" err="1"/>
              <a:t>kuat</a:t>
            </a:r>
            <a:r>
              <a:rPr lang="en-US" sz="1800"/>
              <a:t> </a:t>
            </a:r>
            <a:r>
              <a:rPr lang="en-US" sz="1800" err="1"/>
              <a:t>antara</a:t>
            </a:r>
            <a:r>
              <a:rPr lang="en-US" sz="1800"/>
              <a:t> </a:t>
            </a:r>
            <a:r>
              <a:rPr lang="en-US" sz="1800" err="1"/>
              <a:t>berita</a:t>
            </a:r>
            <a:r>
              <a:rPr lang="en-US" sz="1800"/>
              <a:t> </a:t>
            </a:r>
            <a:r>
              <a:rPr lang="en-US" sz="1800" err="1"/>
              <a:t>tentang</a:t>
            </a:r>
            <a:r>
              <a:rPr lang="en-US" sz="1800"/>
              <a:t> </a:t>
            </a:r>
            <a:r>
              <a:rPr lang="en-US" sz="1800" err="1"/>
              <a:t>suatu</a:t>
            </a:r>
            <a:r>
              <a:rPr lang="en-US" sz="1800"/>
              <a:t> </a:t>
            </a:r>
            <a:r>
              <a:rPr lang="en-US" sz="1800" err="1"/>
              <a:t>perusahaan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 </a:t>
            </a:r>
            <a:r>
              <a:rPr lang="en-US" sz="1800" err="1"/>
              <a:t>pergerakan</a:t>
            </a:r>
            <a:r>
              <a:rPr lang="en-US" sz="1800"/>
              <a:t> </a:t>
            </a:r>
            <a:r>
              <a:rPr lang="en-US" sz="1800" err="1"/>
              <a:t>harga</a:t>
            </a:r>
            <a:r>
              <a:rPr lang="en-US" sz="1800"/>
              <a:t> </a:t>
            </a:r>
            <a:r>
              <a:rPr lang="en-US" sz="1800" err="1"/>
              <a:t>sahamnya</a:t>
            </a:r>
            <a:r>
              <a:rPr lang="en-US" sz="18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5A2B-C806-3A25-4647-355D6D33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0"/>
          <a:stretch/>
        </p:blipFill>
        <p:spPr>
          <a:xfrm>
            <a:off x="4833258" y="1215752"/>
            <a:ext cx="3703864" cy="23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4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009953" y="2361300"/>
            <a:ext cx="5124093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Inter"/>
              </a:rPr>
              <a:t>SIMULASI MODEL </a:t>
            </a:r>
            <a:r>
              <a:rPr lang="en-US" sz="5400" dirty="0" err="1">
                <a:latin typeface="Inter"/>
              </a:rPr>
              <a:t>RoBERTa</a:t>
            </a:r>
            <a:endParaRPr sz="138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932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50467" y="448519"/>
            <a:ext cx="5737181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Build Train and Test </a:t>
            </a:r>
            <a:r>
              <a:rPr lang="en-US" sz="2800" dirty="0" err="1">
                <a:latin typeface="Inter"/>
              </a:rPr>
              <a:t>Dataframes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5" name="Google Shape;733;p68">
            <a:extLst>
              <a:ext uri="{FF2B5EF4-FFF2-40B4-BE49-F238E27FC236}">
                <a16:creationId xmlns:a16="http://schemas.microsoft.com/office/drawing/2014/main" id="{2F05AB13-1582-42C6-9559-E4BF7E65A3C8}"/>
              </a:ext>
            </a:extLst>
          </p:cNvPr>
          <p:cNvSpPr txBox="1">
            <a:spLocks/>
          </p:cNvSpPr>
          <p:nvPr/>
        </p:nvSpPr>
        <p:spPr>
          <a:xfrm>
            <a:off x="350466" y="2215813"/>
            <a:ext cx="821733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 err="1"/>
              <a:t>Inisialisasi</a:t>
            </a:r>
            <a:r>
              <a:rPr lang="en-US" sz="1400" b="1" dirty="0"/>
              <a:t> Model</a:t>
            </a:r>
          </a:p>
          <a:p>
            <a:pPr marL="0" indent="0"/>
            <a:endParaRPr lang="en-US" sz="1400" b="1" dirty="0"/>
          </a:p>
          <a:p>
            <a:pPr marL="0" indent="0"/>
            <a:r>
              <a:rPr lang="en-US" sz="1400" dirty="0" err="1"/>
              <a:t>Jenis</a:t>
            </a:r>
            <a:r>
              <a:rPr lang="en-US" sz="1400" dirty="0"/>
              <a:t> model 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RoBERTa</a:t>
            </a:r>
            <a:r>
              <a:rPr lang="en-US" sz="1400" dirty="0"/>
              <a:t>. </a:t>
            </a:r>
            <a:r>
              <a:rPr lang="en-US" sz="1400" dirty="0" err="1"/>
              <a:t>Inisialisasi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Simple Transformers.</a:t>
            </a:r>
          </a:p>
        </p:txBody>
      </p:sp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941E559C-8C5E-AAF4-7E4B-33F70A69BA4E}"/>
              </a:ext>
            </a:extLst>
          </p:cNvPr>
          <p:cNvSpPr txBox="1">
            <a:spLocks/>
          </p:cNvSpPr>
          <p:nvPr/>
        </p:nvSpPr>
        <p:spPr>
          <a:xfrm>
            <a:off x="350466" y="992961"/>
            <a:ext cx="61505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/>
              <a:t>Bagi</a:t>
            </a:r>
            <a:r>
              <a:rPr lang="en-US" sz="1400" dirty="0"/>
              <a:t> data </a:t>
            </a:r>
            <a:r>
              <a:rPr lang="en-US" sz="1400" dirty="0" err="1"/>
              <a:t>menjadi</a:t>
            </a:r>
            <a:r>
              <a:rPr lang="en-US" sz="1400" dirty="0"/>
              <a:t> data training dan data </a:t>
            </a:r>
            <a:r>
              <a:rPr lang="en-US" sz="1400" dirty="0" err="1"/>
              <a:t>evaluasi</a:t>
            </a:r>
            <a:r>
              <a:rPr lang="en-US" sz="1400" dirty="0"/>
              <a:t>. </a:t>
            </a:r>
            <a:r>
              <a:rPr lang="en-US" sz="1400" dirty="0" err="1"/>
              <a:t>Persentasenya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80% data training dan 20% data 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data </a:t>
            </a:r>
            <a:r>
              <a:rPr lang="en-US" sz="1400" dirty="0" err="1"/>
              <a:t>evaluasi</a:t>
            </a:r>
            <a:endParaRPr lang="en-US" sz="1400" dirty="0"/>
          </a:p>
          <a:p>
            <a:pPr marL="0" indent="0"/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416F6-6E3B-C356-6154-82A6AD0A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7" y="1653760"/>
            <a:ext cx="4143953" cy="362001"/>
          </a:xfrm>
          <a:prstGeom prst="rect">
            <a:avLst/>
          </a:prstGeom>
        </p:spPr>
      </p:pic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F1FC1CA6-9EC5-A9E2-2FF0-3BBD89A4DE58}"/>
              </a:ext>
            </a:extLst>
          </p:cNvPr>
          <p:cNvSpPr txBox="1">
            <a:spLocks/>
          </p:cNvSpPr>
          <p:nvPr/>
        </p:nvSpPr>
        <p:spPr>
          <a:xfrm>
            <a:off x="442438" y="4505966"/>
            <a:ext cx="52315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 dirty="0"/>
              <a:t>File yang </a:t>
            </a:r>
            <a:r>
              <a:rPr lang="en-US" sz="1200" dirty="0" err="1"/>
              <a:t>diunduh</a:t>
            </a:r>
            <a:r>
              <a:rPr lang="en-US" sz="1200" dirty="0"/>
              <a:t> </a:t>
            </a:r>
            <a:r>
              <a:rPr lang="en-US" sz="1200" dirty="0" err="1"/>
              <a:t>meliputi</a:t>
            </a:r>
            <a:r>
              <a:rPr lang="en-US" sz="1200" dirty="0"/>
              <a:t> </a:t>
            </a:r>
            <a:r>
              <a:rPr lang="en-US" sz="1200" i="1" dirty="0" err="1"/>
              <a:t>config.json</a:t>
            </a:r>
            <a:r>
              <a:rPr lang="en-US" sz="1200" i="1" dirty="0"/>
              <a:t>, </a:t>
            </a:r>
            <a:r>
              <a:rPr lang="en-US" sz="1200" i="1" dirty="0" err="1"/>
              <a:t>model.safetensors</a:t>
            </a:r>
            <a:r>
              <a:rPr lang="en-US" sz="1200" i="1" dirty="0"/>
              <a:t>, </a:t>
            </a:r>
            <a:r>
              <a:rPr lang="en-US" sz="1200" i="1" dirty="0" err="1"/>
              <a:t>tokenizer_config.json</a:t>
            </a:r>
            <a:r>
              <a:rPr lang="en-US" sz="1200" i="1" dirty="0"/>
              <a:t>, vocab.txt, </a:t>
            </a:r>
            <a:r>
              <a:rPr lang="en-US" sz="1200" i="1" dirty="0" err="1"/>
              <a:t>tokenizer.json</a:t>
            </a:r>
            <a:endParaRPr lang="en-US" sz="12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819D0-D96D-C494-550B-5D47883E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8" y="3101529"/>
            <a:ext cx="6910302" cy="13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5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3398" y="25673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Train and Test Data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DBF881A7-1FAD-B226-51E6-BAB52589EE3B}"/>
              </a:ext>
            </a:extLst>
          </p:cNvPr>
          <p:cNvSpPr txBox="1">
            <a:spLocks/>
          </p:cNvSpPr>
          <p:nvPr/>
        </p:nvSpPr>
        <p:spPr>
          <a:xfrm>
            <a:off x="291367" y="2438315"/>
            <a:ext cx="577722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600" b="1" dirty="0"/>
              <a:t>Train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733;p68">
                <a:extLst>
                  <a:ext uri="{FF2B5EF4-FFF2-40B4-BE49-F238E27FC236}">
                    <a16:creationId xmlns:a16="http://schemas.microsoft.com/office/drawing/2014/main" id="{F2B0A0BF-9D17-4006-CB35-CCD9AA214F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6516" y="886717"/>
                <a:ext cx="3676117" cy="1831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8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IBM Plex Sans Medium"/>
                  <a:buNone/>
                  <a:defRPr sz="1400" b="0" i="0" u="none" strike="noStrike" cap="none">
                    <a:solidFill>
                      <a:schemeClr val="lt1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defRPr>
                </a:lvl9pPr>
              </a:lstStyle>
              <a:p>
                <a:pPr marL="0" indent="0"/>
                <a:r>
                  <a:rPr lang="en-US" sz="1400" dirty="0"/>
                  <a:t>Dari 17596 baris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diambil</a:t>
                </a:r>
                <a:r>
                  <a:rPr lang="en-US" sz="1400" dirty="0"/>
                  <a:t> 80%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data train,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17596×80%=14076</m:t>
                      </m:r>
                    </m:oMath>
                  </m:oMathPara>
                </a14:m>
                <a:endParaRPr lang="en-US" sz="1400" b="0" dirty="0"/>
              </a:p>
              <a:p>
                <a:pPr marL="0" indent="0"/>
                <a:endParaRPr lang="en-US" sz="1400" dirty="0"/>
              </a:p>
              <a:p>
                <a:pPr marL="0" indent="0"/>
                <a:r>
                  <a:rPr lang="en-US" sz="1400" dirty="0"/>
                  <a:t>dan 20%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data eval,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17596×20%=3519</m:t>
                      </m:r>
                    </m:oMath>
                  </m:oMathPara>
                </a14:m>
                <a:endParaRPr lang="en-US" sz="1400" dirty="0"/>
              </a:p>
              <a:p>
                <a:pPr marL="0" indent="0"/>
                <a:endParaRPr lang="en-US" sz="1400" i="1" dirty="0"/>
              </a:p>
            </p:txBody>
          </p:sp>
        </mc:Choice>
        <mc:Fallback xmlns="">
          <p:sp>
            <p:nvSpPr>
              <p:cNvPr id="15" name="Google Shape;733;p68">
                <a:extLst>
                  <a:ext uri="{FF2B5EF4-FFF2-40B4-BE49-F238E27FC236}">
                    <a16:creationId xmlns:a16="http://schemas.microsoft.com/office/drawing/2014/main" id="{F2B0A0BF-9D17-4006-CB35-CCD9AA21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516" y="886717"/>
                <a:ext cx="3676117" cy="1831447"/>
              </a:xfrm>
              <a:prstGeom prst="rect">
                <a:avLst/>
              </a:prstGeom>
              <a:blipFill>
                <a:blip r:embed="rId3"/>
                <a:stretch>
                  <a:fillRect l="-4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E6011-DE96-2826-A401-66BFD492D089}"/>
              </a:ext>
            </a:extLst>
          </p:cNvPr>
          <p:cNvCxnSpPr>
            <a:cxnSpLocks/>
          </p:cNvCxnSpPr>
          <p:nvPr/>
        </p:nvCxnSpPr>
        <p:spPr>
          <a:xfrm flipV="1">
            <a:off x="3447925" y="1243219"/>
            <a:ext cx="1077238" cy="204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76F83-C162-2D68-82BB-251DB885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17" y="886717"/>
            <a:ext cx="4484318" cy="1334177"/>
          </a:xfrm>
          <a:prstGeom prst="rect">
            <a:avLst/>
          </a:prstGeom>
        </p:spPr>
      </p:pic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FCA55675-2699-19ED-4FEC-F0A7750B1397}"/>
              </a:ext>
            </a:extLst>
          </p:cNvPr>
          <p:cNvSpPr txBox="1">
            <a:spLocks/>
          </p:cNvSpPr>
          <p:nvPr/>
        </p:nvSpPr>
        <p:spPr>
          <a:xfrm>
            <a:off x="411717" y="4125070"/>
            <a:ext cx="5246173" cy="1831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Waktu yang </a:t>
            </a:r>
            <a:r>
              <a:rPr lang="en-US" sz="1400" dirty="0" err="1"/>
              <a:t>dibutuhkan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menyelesaikan</a:t>
            </a:r>
            <a:r>
              <a:rPr lang="en-US" sz="1400" dirty="0"/>
              <a:t> Epoch 1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iterasi</a:t>
            </a:r>
            <a:r>
              <a:rPr lang="en-US" sz="1400" dirty="0"/>
              <a:t>  </a:t>
            </a:r>
            <a:r>
              <a:rPr lang="en-US" sz="1400" dirty="0" err="1"/>
              <a:t>selama</a:t>
            </a:r>
            <a:r>
              <a:rPr lang="en-US" sz="1400" dirty="0"/>
              <a:t> </a:t>
            </a:r>
            <a:r>
              <a:rPr lang="en-US" sz="1400" b="1" dirty="0"/>
              <a:t>4 jam, 40 </a:t>
            </a:r>
            <a:r>
              <a:rPr lang="en-US" sz="1400" b="1" dirty="0" err="1"/>
              <a:t>menit</a:t>
            </a:r>
            <a:r>
              <a:rPr lang="en-US" sz="1400" b="1" dirty="0"/>
              <a:t>, 5 </a:t>
            </a:r>
            <a:r>
              <a:rPr lang="en-US" sz="1400" b="1" dirty="0" err="1"/>
              <a:t>detik</a:t>
            </a:r>
            <a:r>
              <a:rPr lang="en-US" sz="1400" b="1" dirty="0"/>
              <a:t>.</a:t>
            </a:r>
          </a:p>
          <a:p>
            <a:pPr marL="0" indent="0"/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82C5A-0162-D6F4-1EA7-9D19A9220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6" y="2859588"/>
            <a:ext cx="6961356" cy="11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10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83398" y="25673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Evaluasi</a:t>
            </a:r>
            <a:r>
              <a:rPr lang="en-US" sz="2800" dirty="0">
                <a:latin typeface="Inter"/>
              </a:rPr>
              <a:t> Model </a:t>
            </a:r>
            <a:r>
              <a:rPr lang="en-US" sz="2800" dirty="0" err="1">
                <a:latin typeface="Inter"/>
              </a:rPr>
              <a:t>RoBERTa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10" name="Google Shape;733;p68">
            <a:extLst>
              <a:ext uri="{FF2B5EF4-FFF2-40B4-BE49-F238E27FC236}">
                <a16:creationId xmlns:a16="http://schemas.microsoft.com/office/drawing/2014/main" id="{DBF881A7-1FAD-B226-51E6-BAB52589EE3B}"/>
              </a:ext>
            </a:extLst>
          </p:cNvPr>
          <p:cNvSpPr txBox="1">
            <a:spLocks/>
          </p:cNvSpPr>
          <p:nvPr/>
        </p:nvSpPr>
        <p:spPr>
          <a:xfrm>
            <a:off x="451343" y="702137"/>
            <a:ext cx="849183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 dirty="0" err="1"/>
              <a:t>Evaluasi</a:t>
            </a:r>
            <a:r>
              <a:rPr lang="en-US" sz="1200" dirty="0"/>
              <a:t> model pada data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i="1" dirty="0"/>
              <a:t>(‘</a:t>
            </a:r>
            <a:r>
              <a:rPr lang="en-US" sz="1200" i="1" dirty="0" err="1"/>
              <a:t>eval_df</a:t>
            </a:r>
            <a:r>
              <a:rPr lang="en-US" sz="1200" dirty="0"/>
              <a:t>’). </a:t>
            </a:r>
            <a:r>
              <a:rPr lang="en-US" sz="1200" dirty="0" err="1"/>
              <a:t>Sebanyak</a:t>
            </a:r>
            <a:r>
              <a:rPr lang="en-US" sz="1200" dirty="0"/>
              <a:t> 440 </a:t>
            </a:r>
            <a:r>
              <a:rPr lang="en-US" sz="1200" dirty="0" err="1"/>
              <a:t>iterasi</a:t>
            </a:r>
            <a:r>
              <a:rPr lang="en-US" sz="1200" dirty="0"/>
              <a:t> </a:t>
            </a:r>
            <a:r>
              <a:rPr lang="en-US" sz="1200" dirty="0" err="1"/>
              <a:t>selama</a:t>
            </a:r>
            <a:r>
              <a:rPr lang="en-US" sz="1200" dirty="0"/>
              <a:t> 21 </a:t>
            </a:r>
            <a:r>
              <a:rPr lang="en-US" sz="1200" dirty="0" err="1"/>
              <a:t>menit</a:t>
            </a:r>
            <a:r>
              <a:rPr lang="en-US" sz="1200" dirty="0"/>
              <a:t>, 49 </a:t>
            </a:r>
            <a:r>
              <a:rPr lang="en-US" sz="1200" dirty="0" err="1"/>
              <a:t>detik</a:t>
            </a:r>
            <a:endParaRPr lang="en-US" sz="1200" i="1" dirty="0"/>
          </a:p>
        </p:txBody>
      </p:sp>
      <p:sp>
        <p:nvSpPr>
          <p:cNvPr id="14" name="Google Shape;733;p68">
            <a:extLst>
              <a:ext uri="{FF2B5EF4-FFF2-40B4-BE49-F238E27FC236}">
                <a16:creationId xmlns:a16="http://schemas.microsoft.com/office/drawing/2014/main" id="{54604926-D32E-5AAF-42A3-56A9ED56861B}"/>
              </a:ext>
            </a:extLst>
          </p:cNvPr>
          <p:cNvSpPr txBox="1">
            <a:spLocks/>
          </p:cNvSpPr>
          <p:nvPr/>
        </p:nvSpPr>
        <p:spPr>
          <a:xfrm>
            <a:off x="451343" y="2409206"/>
            <a:ext cx="426766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200" dirty="0"/>
              <a:t>Hasil </a:t>
            </a:r>
            <a:r>
              <a:rPr lang="en-US" sz="1200" dirty="0" err="1"/>
              <a:t>evaluasi</a:t>
            </a:r>
            <a:r>
              <a:rPr lang="en-US" sz="1200" dirty="0"/>
              <a:t> model pada data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:</a:t>
            </a:r>
            <a:endParaRPr lang="en-US" sz="1200" i="1" dirty="0"/>
          </a:p>
        </p:txBody>
      </p:sp>
      <p:sp>
        <p:nvSpPr>
          <p:cNvPr id="19" name="Google Shape;733;p68">
            <a:extLst>
              <a:ext uri="{FF2B5EF4-FFF2-40B4-BE49-F238E27FC236}">
                <a16:creationId xmlns:a16="http://schemas.microsoft.com/office/drawing/2014/main" id="{1BBED177-A243-3A3F-1658-C845BF100459}"/>
              </a:ext>
            </a:extLst>
          </p:cNvPr>
          <p:cNvSpPr txBox="1">
            <a:spLocks/>
          </p:cNvSpPr>
          <p:nvPr/>
        </p:nvSpPr>
        <p:spPr>
          <a:xfrm>
            <a:off x="551400" y="3747938"/>
            <a:ext cx="4863879" cy="105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tabLst>
                <a:tab pos="1311275" algn="l"/>
              </a:tabLst>
            </a:pPr>
            <a:r>
              <a:rPr lang="en-US" sz="1400" dirty="0"/>
              <a:t>MCC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metrik</a:t>
            </a:r>
            <a:r>
              <a:rPr lang="en-US" sz="1400" dirty="0"/>
              <a:t> </a:t>
            </a:r>
            <a:r>
              <a:rPr lang="en-US" sz="1400" dirty="0" err="1"/>
              <a:t>evaluasi</a:t>
            </a:r>
            <a:r>
              <a:rPr lang="en-US" sz="1400" dirty="0"/>
              <a:t> </a:t>
            </a:r>
            <a:r>
              <a:rPr lang="en-US" sz="1400" dirty="0" err="1"/>
              <a:t>klasifikasi</a:t>
            </a:r>
            <a:r>
              <a:rPr lang="en-US" sz="1400" dirty="0"/>
              <a:t> yang </a:t>
            </a:r>
            <a:r>
              <a:rPr lang="en-US" sz="1400" dirty="0" err="1"/>
              <a:t>berguna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mengukur</a:t>
            </a:r>
            <a:r>
              <a:rPr lang="en-US" sz="1400" dirty="0"/>
              <a:t> </a:t>
            </a:r>
            <a:r>
              <a:rPr lang="en-US" sz="1400" dirty="0" err="1"/>
              <a:t>kualitas</a:t>
            </a:r>
            <a:r>
              <a:rPr lang="en-US" sz="1400" dirty="0"/>
              <a:t> </a:t>
            </a:r>
            <a:r>
              <a:rPr lang="en-US" sz="1400" dirty="0" err="1"/>
              <a:t>prediksi</a:t>
            </a:r>
            <a:r>
              <a:rPr lang="en-US" sz="1400" dirty="0"/>
              <a:t> model. </a:t>
            </a:r>
            <a:r>
              <a:rPr lang="en-US" sz="1400" b="1" dirty="0"/>
              <a:t>Nilai MCC 0.91  </a:t>
            </a:r>
            <a:r>
              <a:rPr lang="en-US" sz="1400" b="1" dirty="0" err="1"/>
              <a:t>berarti</a:t>
            </a:r>
            <a:r>
              <a:rPr lang="en-US" sz="1400" b="1" dirty="0"/>
              <a:t> model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kemampuan</a:t>
            </a:r>
            <a:r>
              <a:rPr lang="en-US" sz="1400" b="1" dirty="0"/>
              <a:t> yang </a:t>
            </a:r>
            <a:r>
              <a:rPr lang="en-US" sz="1400" b="1" dirty="0" err="1"/>
              <a:t>baik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membedakan</a:t>
            </a:r>
            <a:r>
              <a:rPr lang="en-US" sz="1400" b="1" dirty="0"/>
              <a:t> </a:t>
            </a:r>
            <a:r>
              <a:rPr lang="en-US" sz="1400" b="1" dirty="0" err="1"/>
              <a:t>antara</a:t>
            </a:r>
            <a:r>
              <a:rPr lang="en-US" sz="1400" b="1" dirty="0"/>
              <a:t> </a:t>
            </a:r>
            <a:r>
              <a:rPr lang="en-US" sz="1400" b="1" dirty="0" err="1"/>
              <a:t>kelas-kelas</a:t>
            </a:r>
            <a:r>
              <a:rPr lang="en-US" sz="1400" b="1" dirty="0"/>
              <a:t> pada data </a:t>
            </a:r>
            <a:r>
              <a:rPr lang="en-US" sz="1400" b="1" dirty="0" err="1"/>
              <a:t>evaluasi</a:t>
            </a:r>
            <a:endParaRPr lang="en-US" sz="1400" b="1" i="1" dirty="0"/>
          </a:p>
        </p:txBody>
      </p:sp>
      <p:sp>
        <p:nvSpPr>
          <p:cNvPr id="24" name="Google Shape;733;p68">
            <a:extLst>
              <a:ext uri="{FF2B5EF4-FFF2-40B4-BE49-F238E27FC236}">
                <a16:creationId xmlns:a16="http://schemas.microsoft.com/office/drawing/2014/main" id="{81A0E4BF-8ED4-45B3-00F4-9D00A3DFD7F3}"/>
              </a:ext>
            </a:extLst>
          </p:cNvPr>
          <p:cNvSpPr txBox="1">
            <a:spLocks/>
          </p:cNvSpPr>
          <p:nvPr/>
        </p:nvSpPr>
        <p:spPr>
          <a:xfrm>
            <a:off x="6374154" y="1881463"/>
            <a:ext cx="2701755" cy="25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>
              <a:tabLst>
                <a:tab pos="1311275" algn="l"/>
              </a:tabLst>
            </a:pPr>
            <a:r>
              <a:rPr lang="en-US" sz="1400" b="1" i="1" dirty="0"/>
              <a:t>Loss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kerugian</a:t>
            </a:r>
            <a:r>
              <a:rPr lang="en-US" sz="1400" dirty="0"/>
              <a:t> model pada data </a:t>
            </a:r>
            <a:r>
              <a:rPr lang="en-US" sz="1400" dirty="0" err="1"/>
              <a:t>evaluasi</a:t>
            </a:r>
            <a:r>
              <a:rPr lang="en-US" sz="1400" dirty="0"/>
              <a:t>.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sejauh</a:t>
            </a:r>
            <a:r>
              <a:rPr lang="en-US" sz="1400" dirty="0"/>
              <a:t> mana model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membedakan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kelas-kelas</a:t>
            </a:r>
            <a:r>
              <a:rPr lang="en-US" sz="1400" dirty="0"/>
              <a:t> yang </a:t>
            </a:r>
            <a:r>
              <a:rPr lang="en-US" sz="1400" dirty="0" err="1"/>
              <a:t>berbeda</a:t>
            </a:r>
            <a:r>
              <a:rPr lang="en-US" sz="1400" dirty="0"/>
              <a:t>.</a:t>
            </a:r>
          </a:p>
          <a:p>
            <a:pPr marL="0" indent="0">
              <a:tabLst>
                <a:tab pos="1311275" algn="l"/>
              </a:tabLst>
            </a:pPr>
            <a:r>
              <a:rPr lang="en-US" sz="1400" b="1" i="1" dirty="0"/>
              <a:t>Nilai loss = 0.22 </a:t>
            </a:r>
            <a:r>
              <a:rPr lang="en-US" sz="1400" dirty="0" err="1"/>
              <a:t>menunjukkan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model </a:t>
            </a:r>
            <a:r>
              <a:rPr lang="en-US" sz="1400" dirty="0" err="1"/>
              <a:t>keseluhuran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prediksi</a:t>
            </a:r>
            <a:r>
              <a:rPr lang="en-US" sz="1400" dirty="0"/>
              <a:t> yang </a:t>
            </a:r>
            <a:r>
              <a:rPr lang="en-US" sz="1400" dirty="0" err="1"/>
              <a:t>baik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sedikit</a:t>
            </a:r>
            <a:r>
              <a:rPr lang="en-US" sz="1400" dirty="0"/>
              <a:t> </a:t>
            </a:r>
            <a:r>
              <a:rPr lang="en-US" sz="1400" dirty="0" err="1"/>
              <a:t>kesalahan</a:t>
            </a:r>
            <a:r>
              <a:rPr lang="en-US" sz="1400" dirty="0"/>
              <a:t> pada data </a:t>
            </a:r>
            <a:r>
              <a:rPr lang="en-US" sz="1400" dirty="0" err="1"/>
              <a:t>evaluasi</a:t>
            </a:r>
            <a:r>
              <a:rPr lang="en-US" sz="1400" dirty="0"/>
              <a:t>.</a:t>
            </a:r>
            <a:endParaRPr lang="en-US" sz="1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0CBD2-ED86-8BC1-3815-3ED317BF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3" y="1133594"/>
            <a:ext cx="5835066" cy="1058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3AA49-94FC-AE3B-88E6-EFFE3E416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0" y="2880261"/>
            <a:ext cx="5048955" cy="6192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58250C-5583-82DC-8C2E-F5E46D52688A}"/>
              </a:ext>
            </a:extLst>
          </p:cNvPr>
          <p:cNvCxnSpPr>
            <a:cxnSpLocks/>
          </p:cNvCxnSpPr>
          <p:nvPr/>
        </p:nvCxnSpPr>
        <p:spPr>
          <a:xfrm>
            <a:off x="1950720" y="3524096"/>
            <a:ext cx="193040" cy="314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E3E212-7914-F0E6-2A08-CEF7484859EE}"/>
              </a:ext>
            </a:extLst>
          </p:cNvPr>
          <p:cNvCxnSpPr>
            <a:cxnSpLocks/>
          </p:cNvCxnSpPr>
          <p:nvPr/>
        </p:nvCxnSpPr>
        <p:spPr>
          <a:xfrm flipV="1">
            <a:off x="5106990" y="2906138"/>
            <a:ext cx="1151570" cy="303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59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1652157" y="683035"/>
            <a:ext cx="103046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Inter"/>
              </a:rPr>
              <a:t>BERT 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8A8266-60EC-9638-C382-038FDB9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2" y="1305674"/>
            <a:ext cx="3533734" cy="27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E7069B-27AC-B9E4-A181-A1323B18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990" y="1280469"/>
            <a:ext cx="3533733" cy="276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32;p68">
            <a:extLst>
              <a:ext uri="{FF2B5EF4-FFF2-40B4-BE49-F238E27FC236}">
                <a16:creationId xmlns:a16="http://schemas.microsoft.com/office/drawing/2014/main" id="{E6D9DE91-E6BD-5C0A-B87F-56AB2157559D}"/>
              </a:ext>
            </a:extLst>
          </p:cNvPr>
          <p:cNvSpPr txBox="1">
            <a:spLocks/>
          </p:cNvSpPr>
          <p:nvPr/>
        </p:nvSpPr>
        <p:spPr>
          <a:xfrm>
            <a:off x="5489610" y="678055"/>
            <a:ext cx="1943541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45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800" dirty="0" err="1">
                <a:latin typeface="Inter"/>
              </a:rPr>
              <a:t>RoBERTa</a:t>
            </a: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DC59A-DE51-7C1C-B8ED-546D143B2BF3}"/>
              </a:ext>
            </a:extLst>
          </p:cNvPr>
          <p:cNvSpPr txBox="1"/>
          <p:nvPr/>
        </p:nvSpPr>
        <p:spPr>
          <a:xfrm>
            <a:off x="237744" y="158367"/>
            <a:ext cx="6331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Inter"/>
              </a:rPr>
              <a:t> </a:t>
            </a:r>
            <a:r>
              <a:rPr lang="en-US" sz="2000" b="1">
                <a:solidFill>
                  <a:schemeClr val="bg1"/>
                </a:solidFill>
                <a:latin typeface="Inter"/>
              </a:rPr>
              <a:t>Confusion </a:t>
            </a:r>
            <a:r>
              <a:rPr lang="en-US" sz="2000" b="1" err="1">
                <a:solidFill>
                  <a:schemeClr val="bg1"/>
                </a:solidFill>
                <a:latin typeface="Inter"/>
              </a:rPr>
              <a:t>Matrik</a:t>
            </a:r>
            <a:r>
              <a:rPr lang="en-US" sz="2000" b="1">
                <a:solidFill>
                  <a:schemeClr val="bg1"/>
                </a:solidFill>
                <a:latin typeface="Inter"/>
              </a:rPr>
              <a:t>  Model BERT dan </a:t>
            </a:r>
            <a:r>
              <a:rPr lang="en-US" sz="2000" b="1" err="1">
                <a:solidFill>
                  <a:schemeClr val="bg1"/>
                </a:solidFill>
                <a:latin typeface="Inter"/>
              </a:rPr>
              <a:t>RoBERTa</a:t>
            </a:r>
            <a:endParaRPr 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71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90583" y="185595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Evaluasi</a:t>
            </a:r>
            <a:r>
              <a:rPr lang="en-US" sz="2800" dirty="0">
                <a:latin typeface="Inter"/>
              </a:rPr>
              <a:t> Model </a:t>
            </a:r>
            <a:r>
              <a:rPr lang="en-US" sz="2800" dirty="0" err="1">
                <a:latin typeface="Inter"/>
              </a:rPr>
              <a:t>RoBERTa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2" name="Google Shape;733;p68">
            <a:extLst>
              <a:ext uri="{FF2B5EF4-FFF2-40B4-BE49-F238E27FC236}">
                <a16:creationId xmlns:a16="http://schemas.microsoft.com/office/drawing/2014/main" id="{47EF2DE4-048C-00E2-42B1-642C78D2CD7F}"/>
              </a:ext>
            </a:extLst>
          </p:cNvPr>
          <p:cNvSpPr txBox="1">
            <a:spLocks/>
          </p:cNvSpPr>
          <p:nvPr/>
        </p:nvSpPr>
        <p:spPr>
          <a:xfrm>
            <a:off x="290583" y="890109"/>
            <a:ext cx="29424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342900" indent="-342900">
              <a:buAutoNum type="arabicPeriod"/>
            </a:pP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Precision</a:t>
            </a:r>
          </a:p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         </a:t>
            </a:r>
            <a:endParaRPr lang="en-US" sz="10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085EB-C88C-164A-F133-83DE9192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71" y="1687828"/>
            <a:ext cx="4845929" cy="1200212"/>
          </a:xfrm>
          <a:prstGeom prst="rect">
            <a:avLst/>
          </a:prstGeom>
        </p:spPr>
      </p:pic>
      <p:sp>
        <p:nvSpPr>
          <p:cNvPr id="14" name="Google Shape;733;p68">
            <a:extLst>
              <a:ext uri="{FF2B5EF4-FFF2-40B4-BE49-F238E27FC236}">
                <a16:creationId xmlns:a16="http://schemas.microsoft.com/office/drawing/2014/main" id="{D4175FD4-3CDB-5730-74E4-52AB8BEA39B6}"/>
              </a:ext>
            </a:extLst>
          </p:cNvPr>
          <p:cNvSpPr txBox="1">
            <a:spLocks/>
          </p:cNvSpPr>
          <p:nvPr/>
        </p:nvSpPr>
        <p:spPr>
          <a:xfrm>
            <a:off x="363199" y="1294851"/>
            <a:ext cx="3757388" cy="19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0.97 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berarti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diprediksi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sebagai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97%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0" indent="0"/>
            <a:endParaRPr lang="en-US" sz="14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0.95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berarti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diprediksi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95%nya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0.96,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diprediksi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sebagai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96%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4508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90583" y="185595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Evaluasi</a:t>
            </a:r>
            <a:r>
              <a:rPr lang="en-US" sz="2800" dirty="0">
                <a:latin typeface="Inter"/>
              </a:rPr>
              <a:t> Model </a:t>
            </a:r>
            <a:r>
              <a:rPr lang="en-US" sz="2800" dirty="0" err="1">
                <a:latin typeface="Inter"/>
              </a:rPr>
              <a:t>RoBERTa</a:t>
            </a:r>
            <a:endParaRPr sz="6600" dirty="0"/>
          </a:p>
        </p:txBody>
      </p:sp>
      <p:sp>
        <p:nvSpPr>
          <p:cNvPr id="2" name="Google Shape;733;p68">
            <a:extLst>
              <a:ext uri="{FF2B5EF4-FFF2-40B4-BE49-F238E27FC236}">
                <a16:creationId xmlns:a16="http://schemas.microsoft.com/office/drawing/2014/main" id="{47EF2DE4-048C-00E2-42B1-642C78D2CD7F}"/>
              </a:ext>
            </a:extLst>
          </p:cNvPr>
          <p:cNvSpPr txBox="1">
            <a:spLocks/>
          </p:cNvSpPr>
          <p:nvPr/>
        </p:nvSpPr>
        <p:spPr>
          <a:xfrm>
            <a:off x="290583" y="890109"/>
            <a:ext cx="2942492" cy="3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2.     Recall</a:t>
            </a:r>
          </a:p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         </a:t>
            </a:r>
            <a:endParaRPr lang="en-US" sz="10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085EB-C88C-164A-F133-83DE9192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82" y="1454119"/>
            <a:ext cx="4501435" cy="1114890"/>
          </a:xfrm>
          <a:prstGeom prst="rect">
            <a:avLst/>
          </a:prstGeom>
        </p:spPr>
      </p:pic>
      <p:sp>
        <p:nvSpPr>
          <p:cNvPr id="14" name="Google Shape;733;p68">
            <a:extLst>
              <a:ext uri="{FF2B5EF4-FFF2-40B4-BE49-F238E27FC236}">
                <a16:creationId xmlns:a16="http://schemas.microsoft.com/office/drawing/2014/main" id="{D4175FD4-3CDB-5730-74E4-52AB8BEA39B6}"/>
              </a:ext>
            </a:extLst>
          </p:cNvPr>
          <p:cNvSpPr txBox="1">
            <a:spLocks/>
          </p:cNvSpPr>
          <p:nvPr/>
        </p:nvSpPr>
        <p:spPr>
          <a:xfrm>
            <a:off x="363199" y="1294851"/>
            <a:ext cx="3757388" cy="19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0.94 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berarti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diprediksi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sebagai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94%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0" indent="0"/>
            <a:endParaRPr lang="en-US" sz="14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0.87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berarti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diprediksi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87%nya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: 0.98,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semua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contoh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benar-benar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model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berhasil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mengidentifikasi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98% di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antaranya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601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90583" y="185595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Inter"/>
              </a:rPr>
              <a:t>Evaluasi</a:t>
            </a:r>
            <a:r>
              <a:rPr lang="en-US" sz="2800" dirty="0">
                <a:latin typeface="Inter"/>
              </a:rPr>
              <a:t> Model </a:t>
            </a:r>
            <a:r>
              <a:rPr lang="en-US" sz="2800" dirty="0" err="1">
                <a:latin typeface="Inter"/>
              </a:rPr>
              <a:t>RoBERTa</a:t>
            </a:r>
            <a:endParaRPr sz="66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2" name="Google Shape;733;p68">
            <a:extLst>
              <a:ext uri="{FF2B5EF4-FFF2-40B4-BE49-F238E27FC236}">
                <a16:creationId xmlns:a16="http://schemas.microsoft.com/office/drawing/2014/main" id="{47EF2DE4-048C-00E2-42B1-642C78D2CD7F}"/>
              </a:ext>
            </a:extLst>
          </p:cNvPr>
          <p:cNvSpPr txBox="1">
            <a:spLocks/>
          </p:cNvSpPr>
          <p:nvPr/>
        </p:nvSpPr>
        <p:spPr>
          <a:xfrm>
            <a:off x="290583" y="890109"/>
            <a:ext cx="29424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3.     F1-Score</a:t>
            </a:r>
          </a:p>
        </p:txBody>
      </p:sp>
      <p:sp>
        <p:nvSpPr>
          <p:cNvPr id="8" name="Google Shape;733;p68">
            <a:extLst>
              <a:ext uri="{FF2B5EF4-FFF2-40B4-BE49-F238E27FC236}">
                <a16:creationId xmlns:a16="http://schemas.microsoft.com/office/drawing/2014/main" id="{DBD31D90-C40B-9B35-B833-6597C9F2A694}"/>
              </a:ext>
            </a:extLst>
          </p:cNvPr>
          <p:cNvSpPr txBox="1">
            <a:spLocks/>
          </p:cNvSpPr>
          <p:nvPr/>
        </p:nvSpPr>
        <p:spPr>
          <a:xfrm>
            <a:off x="400378" y="3321218"/>
            <a:ext cx="29424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b="1" dirty="0" err="1">
                <a:latin typeface="Poppins" panose="00000500000000000000" pitchFamily="50" charset="0"/>
                <a:cs typeface="Poppins" panose="00000500000000000000" pitchFamily="50" charset="0"/>
              </a:rPr>
              <a:t>Akurasi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085EB-C88C-164A-F133-83DE9192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233" y="1117930"/>
            <a:ext cx="4501435" cy="1114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67ABF-2C5F-D3EE-E33A-510FE7731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46" y="4221733"/>
            <a:ext cx="4363059" cy="628738"/>
          </a:xfrm>
          <a:prstGeom prst="rect">
            <a:avLst/>
          </a:prstGeom>
        </p:spPr>
      </p:pic>
      <p:sp>
        <p:nvSpPr>
          <p:cNvPr id="14" name="Google Shape;733;p68">
            <a:extLst>
              <a:ext uri="{FF2B5EF4-FFF2-40B4-BE49-F238E27FC236}">
                <a16:creationId xmlns:a16="http://schemas.microsoft.com/office/drawing/2014/main" id="{D4175FD4-3CDB-5730-74E4-52AB8BEA39B6}"/>
              </a:ext>
            </a:extLst>
          </p:cNvPr>
          <p:cNvSpPr txBox="1">
            <a:spLocks/>
          </p:cNvSpPr>
          <p:nvPr/>
        </p:nvSpPr>
        <p:spPr>
          <a:xfrm>
            <a:off x="610446" y="1173722"/>
            <a:ext cx="3243924" cy="174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Nilai F1-score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untuk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kelas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negatif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positif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dan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netral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secara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keseluruhan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memiliki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keseimbangan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baik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antara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precision dan recall.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Menandakan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kinerja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lebih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baik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dalam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melakukan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klasifikasi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pada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kelas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tertentu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.</a:t>
            </a:r>
          </a:p>
        </p:txBody>
      </p:sp>
      <p:sp>
        <p:nvSpPr>
          <p:cNvPr id="15" name="Google Shape;733;p68">
            <a:extLst>
              <a:ext uri="{FF2B5EF4-FFF2-40B4-BE49-F238E27FC236}">
                <a16:creationId xmlns:a16="http://schemas.microsoft.com/office/drawing/2014/main" id="{28002D59-FCF2-DA2A-AEAC-0BAB499110B1}"/>
              </a:ext>
            </a:extLst>
          </p:cNvPr>
          <p:cNvSpPr txBox="1">
            <a:spLocks/>
          </p:cNvSpPr>
          <p:nvPr/>
        </p:nvSpPr>
        <p:spPr>
          <a:xfrm>
            <a:off x="561669" y="3604670"/>
            <a:ext cx="7920935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Akurasi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sebesar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0.95245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yang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berarti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secara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keseluruhan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model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berhasil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memprediksi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kelas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dengan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benar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sekitar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b="1" dirty="0">
                <a:latin typeface="Poppins" panose="00000500000000000000" pitchFamily="50" charset="0"/>
                <a:cs typeface="Poppins" panose="00000500000000000000" pitchFamily="50" charset="0"/>
              </a:rPr>
              <a:t>95.245%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dari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lang="en-US" sz="1400" dirty="0" err="1">
                <a:latin typeface="Poppins" panose="00000500000000000000" pitchFamily="50" charset="0"/>
                <a:cs typeface="Poppins" panose="00000500000000000000" pitchFamily="50" charset="0"/>
              </a:rPr>
              <a:t>keseluruhan</a:t>
            </a:r>
            <a:r>
              <a:rPr lang="en-US" sz="1400" dirty="0">
                <a:latin typeface="Poppins" panose="00000500000000000000" pitchFamily="50" charset="0"/>
                <a:cs typeface="Poppins" panose="00000500000000000000" pitchFamily="50" charset="0"/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315817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304066" y="152770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Inter"/>
              </a:rPr>
              <a:t>Evaluasi</a:t>
            </a:r>
            <a:r>
              <a:rPr lang="en-US" sz="2400" dirty="0">
                <a:latin typeface="Inter"/>
              </a:rPr>
              <a:t> Model BERT</a:t>
            </a:r>
            <a:endParaRPr sz="60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6" name="Google Shape;733;p68">
            <a:extLst>
              <a:ext uri="{FF2B5EF4-FFF2-40B4-BE49-F238E27FC236}">
                <a16:creationId xmlns:a16="http://schemas.microsoft.com/office/drawing/2014/main" id="{6287CC04-B621-9118-1D8F-7939CC8E1161}"/>
              </a:ext>
            </a:extLst>
          </p:cNvPr>
          <p:cNvSpPr txBox="1">
            <a:spLocks/>
          </p:cNvSpPr>
          <p:nvPr/>
        </p:nvSpPr>
        <p:spPr>
          <a:xfrm>
            <a:off x="5383782" y="3221641"/>
            <a:ext cx="2942492" cy="133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r>
              <a:rPr lang="en-US" sz="1400" dirty="0"/>
              <a:t>Nilai </a:t>
            </a:r>
            <a:r>
              <a:rPr lang="en-US" sz="1400" dirty="0" err="1"/>
              <a:t>akurasi</a:t>
            </a:r>
            <a:r>
              <a:rPr lang="en-US" sz="1400" dirty="0"/>
              <a:t> </a:t>
            </a:r>
            <a:r>
              <a:rPr lang="en-US" sz="1400" dirty="0" err="1"/>
              <a:t>sebesar</a:t>
            </a:r>
            <a:r>
              <a:rPr lang="en-US" sz="1400" dirty="0"/>
              <a:t> 0.959647 </a:t>
            </a:r>
            <a:r>
              <a:rPr lang="en-US" sz="1400" dirty="0" err="1"/>
              <a:t>berarti</a:t>
            </a:r>
            <a:r>
              <a:rPr lang="en-US" sz="1400" dirty="0"/>
              <a:t> model </a:t>
            </a:r>
            <a:r>
              <a:rPr lang="en-US" sz="1400" dirty="0" err="1"/>
              <a:t>berhasil</a:t>
            </a:r>
            <a:r>
              <a:rPr lang="en-US" sz="1400" dirty="0"/>
              <a:t> </a:t>
            </a:r>
            <a:r>
              <a:rPr lang="en-US" sz="1400" dirty="0" err="1"/>
              <a:t>memprediksi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 </a:t>
            </a:r>
            <a:r>
              <a:rPr lang="en-US" sz="1400" dirty="0" err="1"/>
              <a:t>sekitar</a:t>
            </a:r>
            <a:r>
              <a:rPr lang="en-US" sz="1400" dirty="0"/>
              <a:t> 95.96% </a:t>
            </a:r>
            <a:r>
              <a:rPr lang="en-US" sz="1400" dirty="0" err="1"/>
              <a:t>dari</a:t>
            </a:r>
            <a:r>
              <a:rPr lang="en-US" sz="1400" dirty="0"/>
              <a:t> total </a:t>
            </a:r>
            <a:r>
              <a:rPr lang="en-US" sz="1400" dirty="0" err="1"/>
              <a:t>sampel</a:t>
            </a:r>
            <a:r>
              <a:rPr lang="en-US" sz="1400" dirty="0"/>
              <a:t> data yang </a:t>
            </a:r>
            <a:r>
              <a:rPr lang="en-US" sz="1400" dirty="0" err="1"/>
              <a:t>dievaluasi</a:t>
            </a:r>
            <a:r>
              <a:rPr lang="en-US" sz="14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F57FF-D92A-31F8-8734-6C7BB1B1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402"/>
          <a:stretch/>
        </p:blipFill>
        <p:spPr>
          <a:xfrm>
            <a:off x="381816" y="691331"/>
            <a:ext cx="6628329" cy="235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46BCF5-6C7A-0967-2B4A-414332F30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46" r="43036"/>
          <a:stretch/>
        </p:blipFill>
        <p:spPr>
          <a:xfrm>
            <a:off x="381816" y="1193858"/>
            <a:ext cx="3918610" cy="1377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0E220-D37B-198C-A5F8-BFD9AF7C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1" y="3330430"/>
            <a:ext cx="4401164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5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Kesimpulan</a:t>
            </a:r>
            <a:endParaRPr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632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Related Works</a:t>
            </a:r>
            <a:endParaRPr lang="en-US" i="1" dirty="0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39826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1800" dirty="0"/>
              <a:t>Mishev, K., </a:t>
            </a:r>
            <a:r>
              <a:rPr lang="en-US" sz="1800" dirty="0" err="1"/>
              <a:t>Gjorgjevikj</a:t>
            </a:r>
            <a:r>
              <a:rPr lang="en-US" sz="1800" dirty="0"/>
              <a:t>, A., </a:t>
            </a:r>
            <a:r>
              <a:rPr lang="en-US" sz="1800" dirty="0" err="1"/>
              <a:t>Vodenska</a:t>
            </a:r>
            <a:r>
              <a:rPr lang="en-US" sz="1800" dirty="0"/>
              <a:t>, I., </a:t>
            </a:r>
            <a:r>
              <a:rPr lang="en-US" sz="1800" dirty="0" err="1"/>
              <a:t>Chitkushev</a:t>
            </a:r>
            <a:r>
              <a:rPr lang="en-US" sz="1800" dirty="0"/>
              <a:t>, L. T., &amp; </a:t>
            </a:r>
            <a:r>
              <a:rPr lang="en-US" sz="1800" dirty="0" err="1"/>
              <a:t>Trajanov</a:t>
            </a:r>
            <a:r>
              <a:rPr lang="en-US" sz="1800" dirty="0"/>
              <a:t>, D. (2020). </a:t>
            </a:r>
            <a:r>
              <a:rPr lang="en-US" sz="1800" dirty="0">
                <a:solidFill>
                  <a:srgbClr val="FFFF00"/>
                </a:solidFill>
              </a:rPr>
              <a:t>Evaluation of Sentiment Analysis in Finance: From Lexicons to Transformers</a:t>
            </a:r>
            <a:r>
              <a:rPr lang="en-US" sz="1800" dirty="0"/>
              <a:t>. IEEE Access. PP. 1-1. 10.1109/ACCESS.2020.3009626. 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 dirty="0"/>
              <a:t>Pada </a:t>
            </a:r>
            <a:r>
              <a:rPr lang="en-US" sz="1800" i="1" dirty="0"/>
              <a:t>paper </a:t>
            </a:r>
            <a:r>
              <a:rPr lang="en-US" sz="1800" dirty="0" err="1"/>
              <a:t>ini</a:t>
            </a:r>
            <a:r>
              <a:rPr lang="en-US" sz="1800" dirty="0"/>
              <a:t>, </a:t>
            </a:r>
            <a:r>
              <a:rPr lang="en-US" sz="1800" dirty="0" err="1"/>
              <a:t>dijelaskan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model BERT merupakan </a:t>
            </a:r>
            <a:r>
              <a:rPr lang="en-US" sz="1800" i="1" dirty="0"/>
              <a:t>state-of-the-art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menyelesaikan</a:t>
            </a:r>
            <a:r>
              <a:rPr lang="en-US" sz="1800" dirty="0"/>
              <a:t> </a:t>
            </a:r>
            <a:r>
              <a:rPr lang="en-US" sz="1800" dirty="0" err="1"/>
              <a:t>masalah-masalah</a:t>
            </a:r>
            <a:r>
              <a:rPr lang="en-US" sz="1800" dirty="0"/>
              <a:t> NLP.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C9334-C96D-A88A-44B1-2F6C669D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559" y="1215753"/>
            <a:ext cx="3729621" cy="26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956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590433" y="28976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Inter"/>
              </a:rPr>
              <a:t>Kesimpulan</a:t>
            </a:r>
            <a:endParaRPr sz="7200" dirty="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 dirty="0"/>
          </a:p>
        </p:txBody>
      </p:sp>
      <p:sp>
        <p:nvSpPr>
          <p:cNvPr id="2" name="Google Shape;733;p68">
            <a:extLst>
              <a:ext uri="{FF2B5EF4-FFF2-40B4-BE49-F238E27FC236}">
                <a16:creationId xmlns:a16="http://schemas.microsoft.com/office/drawing/2014/main" id="{6E9E890C-516C-3BF3-4719-5F751B332CA0}"/>
              </a:ext>
            </a:extLst>
          </p:cNvPr>
          <p:cNvSpPr txBox="1">
            <a:spLocks/>
          </p:cNvSpPr>
          <p:nvPr/>
        </p:nvSpPr>
        <p:spPr>
          <a:xfrm>
            <a:off x="655390" y="832039"/>
            <a:ext cx="8031409" cy="133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IBM Plex Sans Medium" panose="020B0603050203000203" pitchFamily="34" charset="0"/>
              </a:rPr>
              <a:t>Berdasarkan</a:t>
            </a:r>
            <a:r>
              <a:rPr lang="en-US">
                <a:latin typeface="IBM Plex Sans Medium" panose="020B0603050203000203" pitchFamily="34" charset="0"/>
              </a:rPr>
              <a:t> hasil </a:t>
            </a:r>
            <a:r>
              <a:rPr lang="en-US" err="1">
                <a:latin typeface="IBM Plex Sans Medium" panose="020B0603050203000203" pitchFamily="34" charset="0"/>
              </a:rPr>
              <a:t>pengujian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pemrosesan</a:t>
            </a:r>
            <a:r>
              <a:rPr lang="en-US">
                <a:latin typeface="IBM Plex Sans Medium" panose="020B0603050203000203" pitchFamily="34" charset="0"/>
              </a:rPr>
              <a:t> data </a:t>
            </a:r>
            <a:r>
              <a:rPr lang="en-US" err="1">
                <a:latin typeface="IBM Plex Sans Medium" panose="020B0603050203000203" pitchFamily="34" charset="0"/>
              </a:rPr>
              <a:t>dengan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menggunakan</a:t>
            </a:r>
            <a:r>
              <a:rPr lang="en-US">
                <a:latin typeface="IBM Plex Sans Medium" panose="020B0603050203000203" pitchFamily="34" charset="0"/>
              </a:rPr>
              <a:t> dataset </a:t>
            </a:r>
            <a:r>
              <a:rPr lang="en-US" i="1">
                <a:latin typeface="IBM Plex Sans Medium" panose="020B0603050203000203" pitchFamily="34" charset="0"/>
              </a:rPr>
              <a:t>Financial Tweets </a:t>
            </a:r>
            <a:r>
              <a:rPr lang="en-US" err="1">
                <a:latin typeface="IBM Plex Sans Medium" panose="020B0603050203000203" pitchFamily="34" charset="0"/>
              </a:rPr>
              <a:t>dengan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menggunakan</a:t>
            </a:r>
            <a:r>
              <a:rPr lang="en-US">
                <a:latin typeface="IBM Plex Sans Medium" panose="020B0603050203000203" pitchFamily="34" charset="0"/>
              </a:rPr>
              <a:t> BERT </a:t>
            </a:r>
            <a:r>
              <a:rPr lang="en-US" err="1">
                <a:latin typeface="IBM Plex Sans Medium" panose="020B0603050203000203" pitchFamily="34" charset="0"/>
              </a:rPr>
              <a:t>didapatkan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nilai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tertinggi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untuk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akurasi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sebesar</a:t>
            </a:r>
            <a:r>
              <a:rPr lang="en-US">
                <a:latin typeface="IBM Plex Sans Medium" panose="020B0603050203000203" pitchFamily="34" charset="0"/>
              </a:rPr>
              <a:t> 95.96%. Dan </a:t>
            </a:r>
            <a:r>
              <a:rPr lang="en-US" err="1">
                <a:latin typeface="IBM Plex Sans Medium" panose="020B0603050203000203" pitchFamily="34" charset="0"/>
              </a:rPr>
              <a:t>dengan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menggunakan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RoBERTa</a:t>
            </a:r>
            <a:r>
              <a:rPr lang="en-US">
                <a:latin typeface="IBM Plex Sans Medium" panose="020B0603050203000203" pitchFamily="34" charset="0"/>
              </a:rPr>
              <a:t> pada dataset yang </a:t>
            </a:r>
            <a:r>
              <a:rPr lang="en-US" err="1">
                <a:latin typeface="IBM Plex Sans Medium" panose="020B0603050203000203" pitchFamily="34" charset="0"/>
              </a:rPr>
              <a:t>sama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mampu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err="1">
                <a:latin typeface="IBM Plex Sans Medium" panose="020B0603050203000203" pitchFamily="34" charset="0"/>
              </a:rPr>
              <a:t>menghasilkan</a:t>
            </a:r>
            <a:r>
              <a:rPr lang="en-US">
                <a:latin typeface="IBM Plex Sans Medium" panose="020B0603050203000203" pitchFamily="34" charset="0"/>
              </a:rPr>
              <a:t> </a:t>
            </a:r>
            <a:r>
              <a:rPr lang="en-US" b="1">
                <a:latin typeface="IBM Plex Sans Medium" panose="020B0603050203000203" pitchFamily="34" charset="0"/>
                <a:cs typeface="Poppins" panose="00000500000000000000" pitchFamily="50" charset="0"/>
              </a:rPr>
              <a:t>95.245% . 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Dari hasil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tersebut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,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diketahui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bahwa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BERT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mampu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menghasilkan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nilai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yang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tinggi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untuk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 panose="00000500000000000000" pitchFamily="50" charset="0"/>
              </a:rPr>
              <a:t>akurasi</a:t>
            </a:r>
            <a:r>
              <a:rPr lang="en-US">
                <a:latin typeface="IBM Plex Sans Medium" panose="020B0603050203000203" pitchFamily="34" charset="0"/>
                <a:cs typeface="Poppins" panose="00000500000000000000" pitchFamily="50" charset="0"/>
              </a:rPr>
              <a:t>.</a:t>
            </a:r>
          </a:p>
          <a:p>
            <a:pPr marL="0" indent="0"/>
            <a:endParaRPr lang="en-US">
              <a:latin typeface="IBM Plex Sans Medium" panose="020B0603050203000203" pitchFamily="34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IBM Plex Sans Medium" panose="020B0603050203000203" pitchFamily="34" charset="0"/>
                <a:cs typeface="Poppins"/>
              </a:rPr>
              <a:t>Dalam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hal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komputasi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untuk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train model,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terbukti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bahwa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RoBERTa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lebih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membutuhkan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waktu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lama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yaitu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4 jam, 40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menit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dan 5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detik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dan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untuk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model BERT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membutuhkan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waktu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kurang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dari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RoBERTa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yaitu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selama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3 jam, 12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menit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dan 19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detik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IBM Plex Sans Medium" panose="020B0603050203000203" pitchFamily="34" charset="0"/>
              <a:cs typeface="Poppins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IBM Plex Sans Medium" panose="020B0603050203000203" pitchFamily="34" charset="0"/>
                <a:cs typeface="Poppins"/>
              </a:rPr>
              <a:t>Artinya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, model BERT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lebih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baik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dalam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hal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akurasi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dan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waktu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komputasi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dibandingkan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 </a:t>
            </a:r>
            <a:r>
              <a:rPr lang="en-US" err="1">
                <a:latin typeface="IBM Plex Sans Medium" panose="020B0603050203000203" pitchFamily="34" charset="0"/>
                <a:cs typeface="Poppins"/>
              </a:rPr>
              <a:t>RoBERTa</a:t>
            </a:r>
            <a:r>
              <a:rPr lang="en-US">
                <a:latin typeface="IBM Plex Sans Medium" panose="020B0603050203000203" pitchFamily="34" charset="0"/>
                <a:cs typeface="Poppins"/>
              </a:rPr>
              <a:t>.</a:t>
            </a:r>
            <a:endParaRPr lang="en-US">
              <a:latin typeface="IBM Plex Sans Medium" panose="020B0603050203000203" pitchFamily="34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87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705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Daftar Pustaka</a:t>
            </a:r>
            <a:endParaRPr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9660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2590433" y="289766"/>
            <a:ext cx="3963134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Inter"/>
              </a:rPr>
              <a:t>Daftar Pustaka</a:t>
            </a:r>
            <a:endParaRPr sz="7200"/>
          </a:p>
        </p:txBody>
      </p:sp>
      <p:sp>
        <p:nvSpPr>
          <p:cNvPr id="9" name="Google Shape;733;p68">
            <a:extLst>
              <a:ext uri="{FF2B5EF4-FFF2-40B4-BE49-F238E27FC236}">
                <a16:creationId xmlns:a16="http://schemas.microsoft.com/office/drawing/2014/main" id="{26343765-6E0C-65E1-663C-BC046B47EBBA}"/>
              </a:ext>
            </a:extLst>
          </p:cNvPr>
          <p:cNvSpPr txBox="1">
            <a:spLocks/>
          </p:cNvSpPr>
          <p:nvPr/>
        </p:nvSpPr>
        <p:spPr>
          <a:xfrm>
            <a:off x="5629571" y="4505966"/>
            <a:ext cx="344633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0" indent="0"/>
            <a:endParaRPr lang="en-US" sz="1400"/>
          </a:p>
        </p:txBody>
      </p:sp>
      <p:sp>
        <p:nvSpPr>
          <p:cNvPr id="2" name="Google Shape;733;p68">
            <a:extLst>
              <a:ext uri="{FF2B5EF4-FFF2-40B4-BE49-F238E27FC236}">
                <a16:creationId xmlns:a16="http://schemas.microsoft.com/office/drawing/2014/main" id="{6E9E890C-516C-3BF3-4719-5F751B332CA0}"/>
              </a:ext>
            </a:extLst>
          </p:cNvPr>
          <p:cNvSpPr txBox="1">
            <a:spLocks/>
          </p:cNvSpPr>
          <p:nvPr/>
        </p:nvSpPr>
        <p:spPr>
          <a:xfrm>
            <a:off x="640760" y="795019"/>
            <a:ext cx="8031409" cy="413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4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Shazmeen</a:t>
            </a:r>
            <a:r>
              <a:rPr lang="en-US">
                <a:solidFill>
                  <a:schemeClr val="bg1"/>
                </a:solidFill>
              </a:rPr>
              <a:t>, S. Y. (2022). Sentiment Analysis of Financial News with Supervised Learning. Master’s Thesis. Linköping University, Linköping, </a:t>
            </a:r>
            <a:r>
              <a:rPr lang="en-US" err="1">
                <a:solidFill>
                  <a:schemeClr val="bg1"/>
                </a:solidFill>
              </a:rPr>
              <a:t>Swedia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Mohan, S., </a:t>
            </a:r>
            <a:r>
              <a:rPr lang="en-US" sz="1800" err="1">
                <a:solidFill>
                  <a:schemeClr val="bg1"/>
                </a:solidFill>
              </a:rPr>
              <a:t>Mullapudi</a:t>
            </a:r>
            <a:r>
              <a:rPr lang="en-US" sz="1800">
                <a:solidFill>
                  <a:schemeClr val="bg1"/>
                </a:solidFill>
              </a:rPr>
              <a:t>, S., </a:t>
            </a:r>
            <a:r>
              <a:rPr lang="en-US" sz="1800" err="1">
                <a:solidFill>
                  <a:schemeClr val="bg1"/>
                </a:solidFill>
              </a:rPr>
              <a:t>Sammeta</a:t>
            </a:r>
            <a:r>
              <a:rPr lang="en-US" sz="1800">
                <a:solidFill>
                  <a:schemeClr val="bg1"/>
                </a:solidFill>
              </a:rPr>
              <a:t>, S., </a:t>
            </a:r>
            <a:r>
              <a:rPr lang="en-US" sz="1800" err="1">
                <a:solidFill>
                  <a:schemeClr val="bg1"/>
                </a:solidFill>
              </a:rPr>
              <a:t>Vijayvergia</a:t>
            </a:r>
            <a:r>
              <a:rPr lang="en-US" sz="1800">
                <a:solidFill>
                  <a:schemeClr val="bg1"/>
                </a:solidFill>
              </a:rPr>
              <a:t>, P., dan </a:t>
            </a:r>
            <a:r>
              <a:rPr lang="en-US" sz="1800" err="1">
                <a:solidFill>
                  <a:schemeClr val="bg1"/>
                </a:solidFill>
              </a:rPr>
              <a:t>Anastasiu</a:t>
            </a:r>
            <a:r>
              <a:rPr lang="en-US" sz="1800">
                <a:solidFill>
                  <a:schemeClr val="bg1"/>
                </a:solidFill>
              </a:rPr>
              <a:t>, D. (2019). Stock Price Prediction Using News Sentiment Analysis. 205-208. 10.1109/BigDataService.2019.00035.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bg1"/>
                </a:solidFill>
              </a:rPr>
              <a:t>Mishev</a:t>
            </a:r>
            <a:r>
              <a:rPr lang="en-US" sz="1800">
                <a:solidFill>
                  <a:schemeClr val="bg1"/>
                </a:solidFill>
              </a:rPr>
              <a:t>, K., </a:t>
            </a:r>
            <a:r>
              <a:rPr lang="en-US" sz="1800" err="1">
                <a:solidFill>
                  <a:schemeClr val="bg1"/>
                </a:solidFill>
              </a:rPr>
              <a:t>Gjorgjevikj</a:t>
            </a:r>
            <a:r>
              <a:rPr lang="en-US" sz="1800">
                <a:solidFill>
                  <a:schemeClr val="bg1"/>
                </a:solidFill>
              </a:rPr>
              <a:t>, A., </a:t>
            </a:r>
            <a:r>
              <a:rPr lang="en-US" sz="1800" err="1">
                <a:solidFill>
                  <a:schemeClr val="bg1"/>
                </a:solidFill>
              </a:rPr>
              <a:t>Vodenska</a:t>
            </a:r>
            <a:r>
              <a:rPr lang="en-US" sz="1800">
                <a:solidFill>
                  <a:schemeClr val="bg1"/>
                </a:solidFill>
              </a:rPr>
              <a:t>, I., </a:t>
            </a:r>
            <a:r>
              <a:rPr lang="en-US" sz="1800" err="1">
                <a:solidFill>
                  <a:schemeClr val="bg1"/>
                </a:solidFill>
              </a:rPr>
              <a:t>Chitkushev</a:t>
            </a:r>
            <a:r>
              <a:rPr lang="en-US" sz="1800">
                <a:solidFill>
                  <a:schemeClr val="bg1"/>
                </a:solidFill>
              </a:rPr>
              <a:t>, L. T., &amp; </a:t>
            </a:r>
            <a:r>
              <a:rPr lang="en-US" sz="1800" err="1">
                <a:solidFill>
                  <a:schemeClr val="bg1"/>
                </a:solidFill>
              </a:rPr>
              <a:t>Trajanov</a:t>
            </a:r>
            <a:r>
              <a:rPr lang="en-US" sz="1800">
                <a:solidFill>
                  <a:schemeClr val="bg1"/>
                </a:solidFill>
              </a:rPr>
              <a:t>, D. (2020). Evaluation of Sentiment Analysis in Finance: From Lexicons to Transformers. IEEE Access. PP. 1-1. 10.1109/ACCESS.2020.3009626.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Ashis</a:t>
            </a:r>
            <a:r>
              <a:rPr lang="en-US">
                <a:solidFill>
                  <a:schemeClr val="bg1"/>
                </a:solidFill>
              </a:rPr>
              <a:t> Vaswani , </a:t>
            </a:r>
            <a:r>
              <a:rPr lang="en-US" err="1">
                <a:solidFill>
                  <a:schemeClr val="bg1"/>
                </a:solidFill>
              </a:rPr>
              <a:t>et.all</a:t>
            </a:r>
            <a:r>
              <a:rPr lang="en-US">
                <a:solidFill>
                  <a:schemeClr val="bg1"/>
                </a:solidFill>
              </a:rPr>
              <a:t> (2023) Attention is All you Need. https://arxiv.org/pdf/1706.03762.pdf</a:t>
            </a:r>
            <a:endParaRPr lang="en-US" sz="18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hlinkClick r:id="rId3"/>
              </a:rPr>
              <a:t>https://www.kaggle.com/datasets/vivekrathi055/sentiment-analysis-on-financial-tweets/data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https://medium.com/@amanatulla1606/transformer-architecture-explained-2c49e2257b4c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n-lt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9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/>
              <a:t>Related Works</a:t>
            </a:r>
            <a:endParaRPr lang="en-US" i="1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39826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1800" err="1"/>
              <a:t>Mishev</a:t>
            </a:r>
            <a:r>
              <a:rPr lang="en-US" sz="1800"/>
              <a:t>, K., </a:t>
            </a:r>
            <a:r>
              <a:rPr lang="en-US" sz="1800" err="1"/>
              <a:t>Gjorgjevikj</a:t>
            </a:r>
            <a:r>
              <a:rPr lang="en-US" sz="1800"/>
              <a:t>, A., </a:t>
            </a:r>
            <a:r>
              <a:rPr lang="en-US" sz="1800" err="1"/>
              <a:t>Vodenska</a:t>
            </a:r>
            <a:r>
              <a:rPr lang="en-US" sz="1800"/>
              <a:t>, I., </a:t>
            </a:r>
            <a:r>
              <a:rPr lang="en-US" sz="1800" err="1"/>
              <a:t>Chitkushev</a:t>
            </a:r>
            <a:r>
              <a:rPr lang="en-US" sz="1800"/>
              <a:t>, L. T., &amp; </a:t>
            </a:r>
            <a:r>
              <a:rPr lang="en-US" sz="1800" err="1"/>
              <a:t>Trajanov</a:t>
            </a:r>
            <a:r>
              <a:rPr lang="en-US" sz="1800"/>
              <a:t>, D. (2020). </a:t>
            </a:r>
            <a:r>
              <a:rPr lang="en-US" sz="1800">
                <a:solidFill>
                  <a:srgbClr val="FFFF00"/>
                </a:solidFill>
              </a:rPr>
              <a:t>Evaluation of Sentiment Analysis in Finance: From Lexicons to Transformers</a:t>
            </a:r>
            <a:r>
              <a:rPr lang="en-US" sz="1800"/>
              <a:t>. IEEE Access. PP. 1-1. 10.1109/ACCESS.2020.3009626. 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en-US" sz="1800"/>
              <a:t>Pada </a:t>
            </a:r>
            <a:r>
              <a:rPr lang="en-US" sz="1800" i="1"/>
              <a:t>paper </a:t>
            </a:r>
            <a:r>
              <a:rPr lang="en-US" sz="1800" err="1"/>
              <a:t>ini</a:t>
            </a:r>
            <a:r>
              <a:rPr lang="en-US" sz="1800"/>
              <a:t>, </a:t>
            </a:r>
            <a:r>
              <a:rPr lang="en-US" sz="1800" err="1"/>
              <a:t>dijelaskan</a:t>
            </a:r>
            <a:r>
              <a:rPr lang="en-US" sz="1800"/>
              <a:t> juga </a:t>
            </a:r>
            <a:r>
              <a:rPr lang="en-US" sz="1800" err="1"/>
              <a:t>bahwa</a:t>
            </a:r>
            <a:r>
              <a:rPr lang="en-US" sz="1800"/>
              <a:t> model </a:t>
            </a:r>
            <a:r>
              <a:rPr lang="en-US" sz="1800" err="1"/>
              <a:t>RoBERTa</a:t>
            </a:r>
            <a:r>
              <a:rPr lang="en-US" sz="1800"/>
              <a:t> juga </a:t>
            </a:r>
            <a:r>
              <a:rPr lang="en-US" sz="1800" err="1"/>
              <a:t>memiliki</a:t>
            </a:r>
            <a:r>
              <a:rPr lang="en-US" sz="1800"/>
              <a:t> </a:t>
            </a:r>
            <a:r>
              <a:rPr lang="en-US" sz="1800" err="1"/>
              <a:t>performa</a:t>
            </a:r>
            <a:r>
              <a:rPr lang="en-US" sz="1800"/>
              <a:t> </a:t>
            </a:r>
            <a:r>
              <a:rPr lang="en-US" sz="1800" err="1"/>
              <a:t>baik</a:t>
            </a:r>
            <a:r>
              <a:rPr lang="en-US" sz="1800"/>
              <a:t> </a:t>
            </a:r>
            <a:r>
              <a:rPr lang="en-US" sz="1800" err="1"/>
              <a:t>dalam</a:t>
            </a:r>
            <a:r>
              <a:rPr lang="en-US" sz="1800"/>
              <a:t> </a:t>
            </a:r>
            <a:r>
              <a:rPr lang="en-US" sz="1800" err="1"/>
              <a:t>klasifikasi</a:t>
            </a:r>
            <a:r>
              <a:rPr lang="en-US" sz="1800"/>
              <a:t> teks.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77BD7-0FAE-0EC4-4988-777C43BD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78" y="1309687"/>
            <a:ext cx="3748717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Tujuan</a:t>
            </a:r>
            <a:endParaRPr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i="1" dirty="0"/>
              <a:t>sentiment analysis </a:t>
            </a:r>
            <a:r>
              <a:rPr lang="en-US" sz="1800" dirty="0"/>
              <a:t>pada data </a:t>
            </a:r>
            <a:r>
              <a:rPr lang="en-US" sz="1800" i="1" dirty="0"/>
              <a:t>Stocks Tweets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BERT dan </a:t>
            </a:r>
            <a:r>
              <a:rPr lang="en-US" sz="1800" dirty="0" err="1"/>
              <a:t>RoBERTa</a:t>
            </a:r>
            <a:r>
              <a:rPr lang="en-US" sz="1800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Mengkomunikasikan</a:t>
            </a:r>
            <a:r>
              <a:rPr lang="en-US" sz="1800" dirty="0"/>
              <a:t> </a:t>
            </a:r>
            <a:r>
              <a:rPr lang="en-US" sz="1800" i="1" dirty="0"/>
              <a:t>insights </a:t>
            </a:r>
            <a:r>
              <a:rPr lang="en-US" sz="1800" dirty="0"/>
              <a:t>dari hasil </a:t>
            </a:r>
            <a:r>
              <a:rPr lang="en-US" sz="1800" i="1" dirty="0"/>
              <a:t>sentiment analysis </a:t>
            </a:r>
            <a:r>
              <a:rPr lang="en-US" sz="1800" dirty="0" err="1"/>
              <a:t>kedua</a:t>
            </a:r>
            <a:r>
              <a:rPr lang="en-US" sz="1800" dirty="0"/>
              <a:t> model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72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430489" y="1485514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Metode Utama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18334</TotalTime>
  <Words>3423</Words>
  <Application>Microsoft Office PowerPoint</Application>
  <PresentationFormat>On-screen Show (16:9)</PresentationFormat>
  <Paragraphs>359</Paragraphs>
  <Slides>62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Roboto Condensed Light</vt:lpstr>
      <vt:lpstr>IBM Plex Sans Medium</vt:lpstr>
      <vt:lpstr>Söhne</vt:lpstr>
      <vt:lpstr>IBM Plex Sans</vt:lpstr>
      <vt:lpstr>KaTeX_Math</vt:lpstr>
      <vt:lpstr>KaTeX_Main</vt:lpstr>
      <vt:lpstr>Sohne</vt:lpstr>
      <vt:lpstr>Roboto</vt:lpstr>
      <vt:lpstr>Lato</vt:lpstr>
      <vt:lpstr>Cambria Math</vt:lpstr>
      <vt:lpstr>Inter</vt:lpstr>
      <vt:lpstr>Poppins</vt:lpstr>
      <vt:lpstr>Arial</vt:lpstr>
      <vt:lpstr>Korean AI Agency Pitch Deck XL by Slidesgo</vt:lpstr>
      <vt:lpstr>Sentiment Analysis pada Data Financial News</vt:lpstr>
      <vt:lpstr>Pendahuluan</vt:lpstr>
      <vt:lpstr>PENDAHULUAN</vt:lpstr>
      <vt:lpstr>Latar Belakang</vt:lpstr>
      <vt:lpstr>Related Works</vt:lpstr>
      <vt:lpstr>Related Works</vt:lpstr>
      <vt:lpstr>Related Works</vt:lpstr>
      <vt:lpstr>Tujuan</vt:lpstr>
      <vt:lpstr>Metode Utama</vt:lpstr>
      <vt:lpstr>Large Language Model </vt:lpstr>
      <vt:lpstr>Large Language Model </vt:lpstr>
      <vt:lpstr>Large Language Model </vt:lpstr>
      <vt:lpstr>PROSES PELATIHAN MODEL</vt:lpstr>
      <vt:lpstr>ARSITEKTUR TRANSFORMER</vt:lpstr>
      <vt:lpstr>ARSITEKTUR TRANSFORMER</vt:lpstr>
      <vt:lpstr>ARSITEKTUR TRANSFORMER</vt:lpstr>
      <vt:lpstr>ARSITEKTUR TRANSFORMER</vt:lpstr>
      <vt:lpstr>ARSITEKTUR TRANSFORMER</vt:lpstr>
      <vt:lpstr>Bidirectional Encoder Representations from Transformers (BERT)</vt:lpstr>
      <vt:lpstr>Arsitektur BERT</vt:lpstr>
      <vt:lpstr>PowerPoint Presentation</vt:lpstr>
      <vt:lpstr>PowerPoint Presentation</vt:lpstr>
      <vt:lpstr>RoBERTa (Robustly optimized BERT approach)</vt:lpstr>
      <vt:lpstr>RoBERTa (Robustly optimized BERT approach)</vt:lpstr>
      <vt:lpstr>Arsitektur RoBERTa</vt:lpstr>
      <vt:lpstr>Simulasi</vt:lpstr>
      <vt:lpstr>Tentang Dataset :</vt:lpstr>
      <vt:lpstr>Dataset</vt:lpstr>
      <vt:lpstr>PRE-PROCESSING</vt:lpstr>
      <vt:lpstr>Tahapan Pre-Processing</vt:lpstr>
      <vt:lpstr>Tahapan Pre-Processing</vt:lpstr>
      <vt:lpstr>Load the Data</vt:lpstr>
      <vt:lpstr>Hapus Kolom</vt:lpstr>
      <vt:lpstr>Source with most number of tweets</vt:lpstr>
      <vt:lpstr>Plotting the top 30 talked about companies in the tweets</vt:lpstr>
      <vt:lpstr>Clean the Tweets</vt:lpstr>
      <vt:lpstr>Clean the Tweets</vt:lpstr>
      <vt:lpstr>Polaritas</vt:lpstr>
      <vt:lpstr>Buat Dataframe Baru</vt:lpstr>
      <vt:lpstr>Dataframe df1</vt:lpstr>
      <vt:lpstr>Simulasi BERT Model dan RoBERTa Model</vt:lpstr>
      <vt:lpstr>New Dataframe</vt:lpstr>
      <vt:lpstr>Number of Sentiment</vt:lpstr>
      <vt:lpstr>Word Cloud</vt:lpstr>
      <vt:lpstr>Train and Test Data</vt:lpstr>
      <vt:lpstr>SIMULASI MODEL BERT</vt:lpstr>
      <vt:lpstr>Build Train and Test Dataframes</vt:lpstr>
      <vt:lpstr>Train and Test Data</vt:lpstr>
      <vt:lpstr>Evaluasi Model BERT</vt:lpstr>
      <vt:lpstr>SIMULASI MODEL RoBERTa</vt:lpstr>
      <vt:lpstr>Build Train and Test Dataframes</vt:lpstr>
      <vt:lpstr>Train and Test Data</vt:lpstr>
      <vt:lpstr>Evaluasi Model RoBERTa</vt:lpstr>
      <vt:lpstr>BERT </vt:lpstr>
      <vt:lpstr>Evaluasi Model RoBERTa</vt:lpstr>
      <vt:lpstr>Evaluasi Model RoBERTa</vt:lpstr>
      <vt:lpstr>Evaluasi Model RoBERTa</vt:lpstr>
      <vt:lpstr>Evaluasi Model BERT</vt:lpstr>
      <vt:lpstr>Kesimpulan</vt:lpstr>
      <vt:lpstr>Kesimpulan</vt:lpstr>
      <vt:lpstr>Daftar Pustaka</vt:lpstr>
      <vt:lpstr>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Using BERT</dc:title>
  <dc:creator>PASCA-2</dc:creator>
  <cp:lastModifiedBy>Indah Fitrialita</cp:lastModifiedBy>
  <cp:revision>61</cp:revision>
  <dcterms:modified xsi:type="dcterms:W3CDTF">2023-12-19T11:35:41Z</dcterms:modified>
</cp:coreProperties>
</file>